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embeddedFontLst>
    <p:embeddedFont>
      <p:font typeface="Liter" charset="-122" pitchFamily="34"/>
      <p:regular r:id="rId25"/>
    </p:embeddedFont>
    <p:embeddedFont>
      <p:font typeface="得意黑" charset="-122" pitchFamily="34"/>
      <p:regular r:id="rId26"/>
    </p:embeddedFont>
    <p:embeddedFont>
      <p:font typeface="MiSans" charset="-122" pitchFamily="34"/>
      <p:regular r:id="rId27"/>
    </p:embeddedFont>
    <p:embeddedFont>
      <p:font typeface="Noto Sans SC" charset="-122" pitchFamily="34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openxmlformats.org/officeDocument/2006/relationships/font" Target="fonts/font1.fntdata"/><Relationship Id="rId26" Type="http://schemas.openxmlformats.org/officeDocument/2006/relationships/font" Target="fonts/font2.fntdata"/><Relationship Id="rId27" Type="http://schemas.openxmlformats.org/officeDocument/2006/relationships/font" Target="fonts/font3.fntdata"/><Relationship Id="rId2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e234d6cf6b230a019feb25ed229d99cba9177c60.jp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rcRect l="0" r="0"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8A2BE2">
                  <a:alpha val="30000"/>
                </a:srgbClr>
              </a:gs>
              <a:gs pos="50000">
                <a:srgbClr val="1A1A1D">
                  <a:alpha val="60000"/>
                </a:srgbClr>
              </a:gs>
              <a:gs pos="100000">
                <a:srgbClr val="01FFFF">
                  <a:alpha val="2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133579" y="809625"/>
            <a:ext cx="1924050" cy="438150"/>
          </a:xfrm>
          <a:custGeom>
            <a:avLst/>
            <a:gdLst/>
            <a:ahLst/>
            <a:cxnLst/>
            <a:rect l="l" t="t" r="r" b="b"/>
            <a:pathLst>
              <a:path w="1924050" h="438150">
                <a:moveTo>
                  <a:pt x="219075" y="0"/>
                </a:moveTo>
                <a:lnTo>
                  <a:pt x="1704975" y="0"/>
                </a:lnTo>
                <a:cubicBezTo>
                  <a:pt x="1825886" y="0"/>
                  <a:pt x="1924050" y="98164"/>
                  <a:pt x="1924050" y="219075"/>
                </a:cubicBezTo>
                <a:lnTo>
                  <a:pt x="1924050" y="219075"/>
                </a:lnTo>
                <a:cubicBezTo>
                  <a:pt x="1924050" y="339986"/>
                  <a:pt x="1825886" y="438150"/>
                  <a:pt x="1704975" y="438150"/>
                </a:cubicBezTo>
                <a:lnTo>
                  <a:pt x="219075" y="438150"/>
                </a:lnTo>
                <a:cubicBezTo>
                  <a:pt x="98164" y="438150"/>
                  <a:pt x="0" y="339986"/>
                  <a:pt x="0" y="219075"/>
                </a:cubicBezTo>
                <a:lnTo>
                  <a:pt x="0" y="219075"/>
                </a:lnTo>
                <a:cubicBezTo>
                  <a:pt x="0" y="98164"/>
                  <a:pt x="98164" y="0"/>
                  <a:pt x="21907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8A2BE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328841" y="901700"/>
            <a:ext cx="1534319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spc="135" kern="0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GENERATIVE AI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307060" y="1809750"/>
            <a:ext cx="557788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7200" b="1" dirty="0">
                <a:gradFill rotWithShape="1" flip="none">
                  <a:gsLst>
                    <a:gs pos="0">
                      <a:srgbClr val="8A2BE2"/>
                    </a:gs>
                    <a:gs pos="100000">
                      <a:srgbClr val="00FFFF"/>
                    </a:gs>
                  </a:gsLst>
                  <a:lin ang="0" scaled="1"/>
                </a:gra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生成式人工智能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07060" y="2952750"/>
            <a:ext cx="557788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数字觉醒的力量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336256" y="4381500"/>
            <a:ext cx="3514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探索AI技术革命如何重塑商业未来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2700000">
            <a:off x="4683873" y="5026773"/>
            <a:ext cx="590550" cy="590550"/>
          </a:xfrm>
          <a:custGeom>
            <a:avLst/>
            <a:gdLst/>
            <a:ahLst/>
            <a:cxnLst/>
            <a:rect l="l" t="t" r="r" b="b"/>
            <a:pathLst>
              <a:path w="590550" h="590550">
                <a:moveTo>
                  <a:pt x="76199" y="0"/>
                </a:moveTo>
                <a:lnTo>
                  <a:pt x="514351" y="0"/>
                </a:lnTo>
                <a:cubicBezTo>
                  <a:pt x="556435" y="0"/>
                  <a:pt x="590550" y="34115"/>
                  <a:pt x="590550" y="76199"/>
                </a:cubicBezTo>
                <a:lnTo>
                  <a:pt x="590550" y="514351"/>
                </a:lnTo>
                <a:cubicBezTo>
                  <a:pt x="590550" y="556435"/>
                  <a:pt x="556435" y="590550"/>
                  <a:pt x="514351" y="590550"/>
                </a:cubicBezTo>
                <a:lnTo>
                  <a:pt x="76199" y="590550"/>
                </a:lnTo>
                <a:cubicBezTo>
                  <a:pt x="34115" y="590550"/>
                  <a:pt x="0" y="556435"/>
                  <a:pt x="0" y="5143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8A2BE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991100" y="5334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1" name="Text 8"/>
          <p:cNvSpPr/>
          <p:nvPr/>
        </p:nvSpPr>
        <p:spPr>
          <a:xfrm>
            <a:off x="4767263" y="5867400"/>
            <a:ext cx="676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技术突破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2700000">
            <a:off x="5674473" y="5026773"/>
            <a:ext cx="590550" cy="590550"/>
          </a:xfrm>
          <a:custGeom>
            <a:avLst/>
            <a:gdLst/>
            <a:ahLst/>
            <a:cxnLst/>
            <a:rect l="l" t="t" r="r" b="b"/>
            <a:pathLst>
              <a:path w="590550" h="590550">
                <a:moveTo>
                  <a:pt x="76199" y="0"/>
                </a:moveTo>
                <a:lnTo>
                  <a:pt x="514351" y="0"/>
                </a:lnTo>
                <a:cubicBezTo>
                  <a:pt x="556435" y="0"/>
                  <a:pt x="590550" y="34115"/>
                  <a:pt x="590550" y="76199"/>
                </a:cubicBezTo>
                <a:lnTo>
                  <a:pt x="590550" y="514351"/>
                </a:lnTo>
                <a:cubicBezTo>
                  <a:pt x="590550" y="556435"/>
                  <a:pt x="556435" y="590550"/>
                  <a:pt x="514351" y="590550"/>
                </a:cubicBezTo>
                <a:lnTo>
                  <a:pt x="76199" y="590550"/>
                </a:lnTo>
                <a:cubicBezTo>
                  <a:pt x="34115" y="590550"/>
                  <a:pt x="0" y="556435"/>
                  <a:pt x="0" y="5143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F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981700" y="5334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6385" y="14288"/>
                  <a:pt x="0" y="20672"/>
                  <a:pt x="0" y="28575"/>
                </a:cubicBezTo>
                <a:lnTo>
                  <a:pt x="0" y="192881"/>
                </a:lnTo>
                <a:cubicBezTo>
                  <a:pt x="0" y="204713"/>
                  <a:pt x="9599" y="214313"/>
                  <a:pt x="21431" y="214313"/>
                </a:cubicBezTo>
                <a:lnTo>
                  <a:pt x="207169" y="214313"/>
                </a:lnTo>
                <a:cubicBezTo>
                  <a:pt x="219001" y="214313"/>
                  <a:pt x="228600" y="204713"/>
                  <a:pt x="228600" y="192881"/>
                </a:cubicBezTo>
                <a:lnTo>
                  <a:pt x="228600" y="67955"/>
                </a:lnTo>
                <a:cubicBezTo>
                  <a:pt x="228600" y="59829"/>
                  <a:pt x="219938" y="54694"/>
                  <a:pt x="212794" y="58534"/>
                </a:cubicBezTo>
                <a:lnTo>
                  <a:pt x="142875" y="96173"/>
                </a:lnTo>
                <a:lnTo>
                  <a:pt x="142875" y="67955"/>
                </a:lnTo>
                <a:cubicBezTo>
                  <a:pt x="142875" y="59829"/>
                  <a:pt x="134213" y="54694"/>
                  <a:pt x="127069" y="58534"/>
                </a:cubicBezTo>
                <a:lnTo>
                  <a:pt x="57150" y="96173"/>
                </a:lnTo>
                <a:lnTo>
                  <a:pt x="57150" y="28575"/>
                </a:lnTo>
                <a:cubicBezTo>
                  <a:pt x="57150" y="20672"/>
                  <a:pt x="50765" y="14288"/>
                  <a:pt x="42863" y="14288"/>
                </a:cubicBezTo>
                <a:lnTo>
                  <a:pt x="14288" y="14288"/>
                </a:ln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14" name="Text 11"/>
          <p:cNvSpPr/>
          <p:nvPr/>
        </p:nvSpPr>
        <p:spPr>
          <a:xfrm>
            <a:off x="5757863" y="5867400"/>
            <a:ext cx="676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产业应用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2700000">
            <a:off x="6665073" y="5026773"/>
            <a:ext cx="590550" cy="590550"/>
          </a:xfrm>
          <a:custGeom>
            <a:avLst/>
            <a:gdLst/>
            <a:ahLst/>
            <a:cxnLst/>
            <a:rect l="l" t="t" r="r" b="b"/>
            <a:pathLst>
              <a:path w="590550" h="590550">
                <a:moveTo>
                  <a:pt x="76199" y="0"/>
                </a:moveTo>
                <a:lnTo>
                  <a:pt x="514351" y="0"/>
                </a:lnTo>
                <a:cubicBezTo>
                  <a:pt x="556435" y="0"/>
                  <a:pt x="590550" y="34115"/>
                  <a:pt x="590550" y="76199"/>
                </a:cubicBezTo>
                <a:lnTo>
                  <a:pt x="590550" y="514351"/>
                </a:lnTo>
                <a:cubicBezTo>
                  <a:pt x="590550" y="556435"/>
                  <a:pt x="556435" y="590550"/>
                  <a:pt x="514351" y="590550"/>
                </a:cubicBezTo>
                <a:lnTo>
                  <a:pt x="76199" y="590550"/>
                </a:lnTo>
                <a:cubicBezTo>
                  <a:pt x="34115" y="590550"/>
                  <a:pt x="0" y="556435"/>
                  <a:pt x="0" y="5143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8A2BE2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972300" y="5334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42863"/>
                </a:moveTo>
                <a:lnTo>
                  <a:pt x="57150" y="35719"/>
                </a:lnTo>
                <a:cubicBezTo>
                  <a:pt x="57150" y="15984"/>
                  <a:pt x="95548" y="0"/>
                  <a:pt x="142875" y="0"/>
                </a:cubicBezTo>
                <a:cubicBezTo>
                  <a:pt x="190202" y="0"/>
                  <a:pt x="228600" y="15984"/>
                  <a:pt x="228600" y="35719"/>
                </a:cubicBezTo>
                <a:lnTo>
                  <a:pt x="228600" y="42863"/>
                </a:lnTo>
                <a:cubicBezTo>
                  <a:pt x="228600" y="56525"/>
                  <a:pt x="210160" y="68401"/>
                  <a:pt x="183059" y="74429"/>
                </a:cubicBezTo>
                <a:cubicBezTo>
                  <a:pt x="181987" y="73179"/>
                  <a:pt x="180871" y="71973"/>
                  <a:pt x="179755" y="70857"/>
                </a:cubicBezTo>
                <a:cubicBezTo>
                  <a:pt x="172834" y="64026"/>
                  <a:pt x="163904" y="58847"/>
                  <a:pt x="154573" y="55007"/>
                </a:cubicBezTo>
                <a:cubicBezTo>
                  <a:pt x="135865" y="47193"/>
                  <a:pt x="111487" y="42907"/>
                  <a:pt x="85725" y="42907"/>
                </a:cubicBezTo>
                <a:cubicBezTo>
                  <a:pt x="75947" y="42907"/>
                  <a:pt x="66392" y="43532"/>
                  <a:pt x="57239" y="44738"/>
                </a:cubicBezTo>
                <a:cubicBezTo>
                  <a:pt x="57150" y="44157"/>
                  <a:pt x="57150" y="43532"/>
                  <a:pt x="57150" y="42907"/>
                </a:cubicBezTo>
                <a:close/>
                <a:moveTo>
                  <a:pt x="192881" y="157609"/>
                </a:moveTo>
                <a:lnTo>
                  <a:pt x="192881" y="136981"/>
                </a:lnTo>
                <a:cubicBezTo>
                  <a:pt x="199623" y="135240"/>
                  <a:pt x="205963" y="133186"/>
                  <a:pt x="211723" y="130775"/>
                </a:cubicBezTo>
                <a:cubicBezTo>
                  <a:pt x="217616" y="128320"/>
                  <a:pt x="223376" y="125328"/>
                  <a:pt x="228600" y="121712"/>
                </a:cubicBezTo>
                <a:lnTo>
                  <a:pt x="228600" y="128588"/>
                </a:lnTo>
                <a:cubicBezTo>
                  <a:pt x="228600" y="140553"/>
                  <a:pt x="214536" y="151135"/>
                  <a:pt x="192881" y="157609"/>
                </a:cubicBezTo>
                <a:close/>
                <a:moveTo>
                  <a:pt x="192881" y="114746"/>
                </a:moveTo>
                <a:lnTo>
                  <a:pt x="192881" y="100013"/>
                </a:lnTo>
                <a:cubicBezTo>
                  <a:pt x="192881" y="98003"/>
                  <a:pt x="192703" y="96083"/>
                  <a:pt x="192435" y="94208"/>
                </a:cubicBezTo>
                <a:cubicBezTo>
                  <a:pt x="199355" y="92467"/>
                  <a:pt x="205829" y="90368"/>
                  <a:pt x="211723" y="87868"/>
                </a:cubicBezTo>
                <a:cubicBezTo>
                  <a:pt x="217616" y="85368"/>
                  <a:pt x="223376" y="82421"/>
                  <a:pt x="228600" y="78804"/>
                </a:cubicBezTo>
                <a:lnTo>
                  <a:pt x="228600" y="85680"/>
                </a:lnTo>
                <a:cubicBezTo>
                  <a:pt x="228600" y="97646"/>
                  <a:pt x="214536" y="108228"/>
                  <a:pt x="192881" y="114702"/>
                </a:cubicBezTo>
                <a:close/>
                <a:moveTo>
                  <a:pt x="0" y="107156"/>
                </a:moveTo>
                <a:lnTo>
                  <a:pt x="0" y="100013"/>
                </a:lnTo>
                <a:cubicBezTo>
                  <a:pt x="0" y="80278"/>
                  <a:pt x="38398" y="64294"/>
                  <a:pt x="85725" y="64294"/>
                </a:cubicBezTo>
                <a:cubicBezTo>
                  <a:pt x="133052" y="64294"/>
                  <a:pt x="171450" y="80278"/>
                  <a:pt x="171450" y="100013"/>
                </a:cubicBezTo>
                <a:lnTo>
                  <a:pt x="171450" y="107156"/>
                </a:lnTo>
                <a:cubicBezTo>
                  <a:pt x="171450" y="126891"/>
                  <a:pt x="133052" y="142875"/>
                  <a:pt x="85725" y="142875"/>
                </a:cubicBezTo>
                <a:cubicBezTo>
                  <a:pt x="38398" y="142875"/>
                  <a:pt x="0" y="126891"/>
                  <a:pt x="0" y="107156"/>
                </a:cubicBezTo>
                <a:close/>
                <a:moveTo>
                  <a:pt x="171450" y="150019"/>
                </a:moveTo>
                <a:cubicBezTo>
                  <a:pt x="171450" y="169753"/>
                  <a:pt x="133052" y="185738"/>
                  <a:pt x="85725" y="185738"/>
                </a:cubicBezTo>
                <a:cubicBezTo>
                  <a:pt x="38398" y="185738"/>
                  <a:pt x="0" y="169753"/>
                  <a:pt x="0" y="150019"/>
                </a:cubicBezTo>
                <a:lnTo>
                  <a:pt x="0" y="143143"/>
                </a:lnTo>
                <a:cubicBezTo>
                  <a:pt x="5179" y="146759"/>
                  <a:pt x="10939" y="149706"/>
                  <a:pt x="16877" y="152207"/>
                </a:cubicBezTo>
                <a:cubicBezTo>
                  <a:pt x="35585" y="160020"/>
                  <a:pt x="59963" y="164306"/>
                  <a:pt x="85725" y="164306"/>
                </a:cubicBezTo>
                <a:cubicBezTo>
                  <a:pt x="111487" y="164306"/>
                  <a:pt x="135865" y="159975"/>
                  <a:pt x="154573" y="152207"/>
                </a:cubicBezTo>
                <a:cubicBezTo>
                  <a:pt x="160466" y="149751"/>
                  <a:pt x="166226" y="146759"/>
                  <a:pt x="171450" y="143143"/>
                </a:cubicBezTo>
                <a:lnTo>
                  <a:pt x="171450" y="150019"/>
                </a:lnTo>
                <a:close/>
                <a:moveTo>
                  <a:pt x="171450" y="186005"/>
                </a:moveTo>
                <a:lnTo>
                  <a:pt x="171450" y="192881"/>
                </a:lnTo>
                <a:cubicBezTo>
                  <a:pt x="171450" y="212616"/>
                  <a:pt x="133052" y="228600"/>
                  <a:pt x="85725" y="228600"/>
                </a:cubicBezTo>
                <a:cubicBezTo>
                  <a:pt x="38398" y="228600"/>
                  <a:pt x="0" y="212616"/>
                  <a:pt x="0" y="192881"/>
                </a:cubicBezTo>
                <a:lnTo>
                  <a:pt x="0" y="186005"/>
                </a:lnTo>
                <a:cubicBezTo>
                  <a:pt x="5179" y="189622"/>
                  <a:pt x="10939" y="192569"/>
                  <a:pt x="16877" y="195069"/>
                </a:cubicBezTo>
                <a:cubicBezTo>
                  <a:pt x="35585" y="202883"/>
                  <a:pt x="59963" y="207169"/>
                  <a:pt x="85725" y="207169"/>
                </a:cubicBezTo>
                <a:cubicBezTo>
                  <a:pt x="111487" y="207169"/>
                  <a:pt x="135865" y="202838"/>
                  <a:pt x="154573" y="195069"/>
                </a:cubicBezTo>
                <a:cubicBezTo>
                  <a:pt x="160466" y="192613"/>
                  <a:pt x="166226" y="189622"/>
                  <a:pt x="171450" y="186005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7" name="Text 14"/>
          <p:cNvSpPr/>
          <p:nvPr/>
        </p:nvSpPr>
        <p:spPr>
          <a:xfrm>
            <a:off x="6748463" y="5867400"/>
            <a:ext cx="676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商业模式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" cy="304800"/>
          </a:xfrm>
          <a:custGeom>
            <a:avLst/>
            <a:gdLst/>
            <a:ahLst/>
            <a:cxnLst/>
            <a:rect l="l" t="t" r="r" b="b"/>
            <a:pathLst>
              <a:path w="38100" h="304800">
                <a:moveTo>
                  <a:pt x="0" y="0"/>
                </a:moveTo>
                <a:lnTo>
                  <a:pt x="38100" y="0"/>
                </a:lnTo>
                <a:lnTo>
                  <a:pt x="381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0">
                <a:srgbClr val="FFFFFF"/>
              </a:gs>
              <a:gs pos="100000">
                <a:srgbClr val="00FFF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2914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三大模型核心性能对比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838200"/>
            <a:ext cx="1135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GPT-5、Claude 3.5、Gemini 1.5全维度技术博弈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175" y="1260475"/>
            <a:ext cx="6350000" cy="5216525"/>
          </a:xfrm>
          <a:custGeom>
            <a:avLst/>
            <a:gdLst/>
            <a:ahLst/>
            <a:cxnLst/>
            <a:rect l="l" t="t" r="r" b="b"/>
            <a:pathLst>
              <a:path w="6350000" h="5216525">
                <a:moveTo>
                  <a:pt x="114294" y="0"/>
                </a:moveTo>
                <a:lnTo>
                  <a:pt x="6235706" y="0"/>
                </a:lnTo>
                <a:cubicBezTo>
                  <a:pt x="6298829" y="0"/>
                  <a:pt x="6350000" y="51171"/>
                  <a:pt x="6350000" y="114294"/>
                </a:cubicBezTo>
                <a:lnTo>
                  <a:pt x="6350000" y="5102231"/>
                </a:lnTo>
                <a:cubicBezTo>
                  <a:pt x="6350000" y="5165354"/>
                  <a:pt x="6298829" y="5216525"/>
                  <a:pt x="6235706" y="5216525"/>
                </a:cubicBezTo>
                <a:lnTo>
                  <a:pt x="114294" y="5216525"/>
                </a:lnTo>
                <a:cubicBezTo>
                  <a:pt x="51171" y="5216525"/>
                  <a:pt x="0" y="5165354"/>
                  <a:pt x="0" y="5102231"/>
                </a:cubicBezTo>
                <a:lnTo>
                  <a:pt x="0" y="114294"/>
                </a:lnTo>
                <a:cubicBezTo>
                  <a:pt x="0" y="51171"/>
                  <a:pt x="51171" y="0"/>
                  <a:pt x="114294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>
                  <a:alpha val="1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933605" y="1260475"/>
            <a:ext cx="4873625" cy="1482725"/>
          </a:xfrm>
          <a:custGeom>
            <a:avLst/>
            <a:gdLst/>
            <a:ahLst/>
            <a:cxnLst/>
            <a:rect l="l" t="t" r="r" b="b"/>
            <a:pathLst>
              <a:path w="4873625" h="1482725">
                <a:moveTo>
                  <a:pt x="114303" y="0"/>
                </a:moveTo>
                <a:lnTo>
                  <a:pt x="4759322" y="0"/>
                </a:lnTo>
                <a:cubicBezTo>
                  <a:pt x="4822450" y="0"/>
                  <a:pt x="4873625" y="51175"/>
                  <a:pt x="4873625" y="114303"/>
                </a:cubicBezTo>
                <a:lnTo>
                  <a:pt x="4873625" y="1368422"/>
                </a:lnTo>
                <a:cubicBezTo>
                  <a:pt x="4873625" y="1431550"/>
                  <a:pt x="4822450" y="1482725"/>
                  <a:pt x="4759322" y="1482725"/>
                </a:cubicBezTo>
                <a:lnTo>
                  <a:pt x="114303" y="1482725"/>
                </a:lnTo>
                <a:cubicBezTo>
                  <a:pt x="51175" y="1482725"/>
                  <a:pt x="0" y="1431550"/>
                  <a:pt x="0" y="1368422"/>
                </a:cubicBezTo>
                <a:lnTo>
                  <a:pt x="0" y="114303"/>
                </a:lnTo>
                <a:cubicBezTo>
                  <a:pt x="0" y="51218"/>
                  <a:pt x="51218" y="0"/>
                  <a:pt x="114303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8A2BE2">
                <a:alpha val="4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062986" y="141605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8" name="Text 6"/>
          <p:cNvSpPr/>
          <p:nvPr/>
        </p:nvSpPr>
        <p:spPr>
          <a:xfrm>
            <a:off x="7289205" y="1377953"/>
            <a:ext cx="449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编程能力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054255" y="1724028"/>
            <a:ext cx="4635500" cy="425450"/>
          </a:xfrm>
          <a:custGeom>
            <a:avLst/>
            <a:gdLst/>
            <a:ahLst/>
            <a:cxnLst/>
            <a:rect l="l" t="t" r="r" b="b"/>
            <a:pathLst>
              <a:path w="4635500" h="425450">
                <a:moveTo>
                  <a:pt x="38099" y="0"/>
                </a:moveTo>
                <a:lnTo>
                  <a:pt x="4597401" y="0"/>
                </a:lnTo>
                <a:cubicBezTo>
                  <a:pt x="4618442" y="0"/>
                  <a:pt x="4635500" y="17058"/>
                  <a:pt x="4635500" y="38099"/>
                </a:cubicBezTo>
                <a:lnTo>
                  <a:pt x="4635500" y="387351"/>
                </a:lnTo>
                <a:cubicBezTo>
                  <a:pt x="4635500" y="408392"/>
                  <a:pt x="4618442" y="425450"/>
                  <a:pt x="4597401" y="425450"/>
                </a:cubicBezTo>
                <a:lnTo>
                  <a:pt x="38099" y="425450"/>
                </a:lnTo>
                <a:cubicBezTo>
                  <a:pt x="17058" y="425450"/>
                  <a:pt x="0" y="408392"/>
                  <a:pt x="0" y="38735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133630" y="182245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11" name="Text 9"/>
          <p:cNvSpPr/>
          <p:nvPr/>
        </p:nvSpPr>
        <p:spPr>
          <a:xfrm>
            <a:off x="7171829" y="1860552"/>
            <a:ext cx="209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G5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438430" y="1822452"/>
            <a:ext cx="533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GPT-5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089184" y="1803402"/>
            <a:ext cx="609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74.9%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054255" y="2193925"/>
            <a:ext cx="4635500" cy="425450"/>
          </a:xfrm>
          <a:custGeom>
            <a:avLst/>
            <a:gdLst/>
            <a:ahLst/>
            <a:cxnLst/>
            <a:rect l="l" t="t" r="r" b="b"/>
            <a:pathLst>
              <a:path w="4635500" h="425450">
                <a:moveTo>
                  <a:pt x="38099" y="0"/>
                </a:moveTo>
                <a:lnTo>
                  <a:pt x="4597401" y="0"/>
                </a:lnTo>
                <a:cubicBezTo>
                  <a:pt x="4618442" y="0"/>
                  <a:pt x="4635500" y="17058"/>
                  <a:pt x="4635500" y="38099"/>
                </a:cubicBezTo>
                <a:lnTo>
                  <a:pt x="4635500" y="387351"/>
                </a:lnTo>
                <a:cubicBezTo>
                  <a:pt x="4635500" y="408392"/>
                  <a:pt x="4618442" y="425450"/>
                  <a:pt x="4597401" y="425450"/>
                </a:cubicBezTo>
                <a:lnTo>
                  <a:pt x="38099" y="425450"/>
                </a:lnTo>
                <a:cubicBezTo>
                  <a:pt x="17058" y="425450"/>
                  <a:pt x="0" y="408392"/>
                  <a:pt x="0" y="38735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133630" y="229235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7174508" y="2330453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1A1A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C4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438430" y="2292353"/>
            <a:ext cx="695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Claude 4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094939" y="2273303"/>
            <a:ext cx="609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A2BE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72.5%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933605" y="2822575"/>
            <a:ext cx="4873625" cy="1482725"/>
          </a:xfrm>
          <a:custGeom>
            <a:avLst/>
            <a:gdLst/>
            <a:ahLst/>
            <a:cxnLst/>
            <a:rect l="l" t="t" r="r" b="b"/>
            <a:pathLst>
              <a:path w="4873625" h="1482725">
                <a:moveTo>
                  <a:pt x="114303" y="0"/>
                </a:moveTo>
                <a:lnTo>
                  <a:pt x="4759322" y="0"/>
                </a:lnTo>
                <a:cubicBezTo>
                  <a:pt x="4822450" y="0"/>
                  <a:pt x="4873625" y="51175"/>
                  <a:pt x="4873625" y="114303"/>
                </a:cubicBezTo>
                <a:lnTo>
                  <a:pt x="4873625" y="1368422"/>
                </a:lnTo>
                <a:cubicBezTo>
                  <a:pt x="4873625" y="1431550"/>
                  <a:pt x="4822450" y="1482725"/>
                  <a:pt x="4759322" y="1482725"/>
                </a:cubicBezTo>
                <a:lnTo>
                  <a:pt x="114303" y="1482725"/>
                </a:lnTo>
                <a:cubicBezTo>
                  <a:pt x="51175" y="1482725"/>
                  <a:pt x="0" y="1431550"/>
                  <a:pt x="0" y="1368422"/>
                </a:cubicBezTo>
                <a:lnTo>
                  <a:pt x="0" y="114303"/>
                </a:lnTo>
                <a:cubicBezTo>
                  <a:pt x="0" y="51218"/>
                  <a:pt x="51218" y="0"/>
                  <a:pt x="114303" y="0"/>
                </a:cubicBezTo>
                <a:close/>
              </a:path>
            </a:pathLst>
          </a:custGeom>
          <a:gradFill rotWithShape="1" flip="none">
            <a:gsLst>
              <a:gs pos="0">
                <a:srgbClr val="01FFFF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098705" y="2978153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23812" y="0"/>
                </a:moveTo>
                <a:cubicBezTo>
                  <a:pt x="10678" y="0"/>
                  <a:pt x="0" y="10678"/>
                  <a:pt x="0" y="23812"/>
                </a:cubicBezTo>
                <a:lnTo>
                  <a:pt x="0" y="166688"/>
                </a:lnTo>
                <a:cubicBezTo>
                  <a:pt x="0" y="179822"/>
                  <a:pt x="10678" y="190500"/>
                  <a:pt x="23812" y="190500"/>
                </a:cubicBezTo>
                <a:lnTo>
                  <a:pt x="119063" y="190500"/>
                </a:lnTo>
                <a:cubicBezTo>
                  <a:pt x="132197" y="190500"/>
                  <a:pt x="142875" y="179822"/>
                  <a:pt x="142875" y="166688"/>
                </a:cubicBezTo>
                <a:lnTo>
                  <a:pt x="142875" y="23812"/>
                </a:lnTo>
                <a:cubicBezTo>
                  <a:pt x="142875" y="10678"/>
                  <a:pt x="132197" y="0"/>
                  <a:pt x="119063" y="0"/>
                </a:cubicBezTo>
                <a:lnTo>
                  <a:pt x="23812" y="0"/>
                </a:lnTo>
                <a:close/>
                <a:moveTo>
                  <a:pt x="35719" y="23812"/>
                </a:moveTo>
                <a:lnTo>
                  <a:pt x="107156" y="23812"/>
                </a:lnTo>
                <a:cubicBezTo>
                  <a:pt x="113742" y="23812"/>
                  <a:pt x="119063" y="29133"/>
                  <a:pt x="119063" y="35719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35719" y="59531"/>
                </a:lnTo>
                <a:cubicBezTo>
                  <a:pt x="29133" y="59531"/>
                  <a:pt x="23812" y="54211"/>
                  <a:pt x="23812" y="47625"/>
                </a:cubicBezTo>
                <a:lnTo>
                  <a:pt x="23812" y="35719"/>
                </a:lnTo>
                <a:cubicBezTo>
                  <a:pt x="23812" y="29133"/>
                  <a:pt x="29133" y="23812"/>
                  <a:pt x="35719" y="23812"/>
                </a:cubicBezTo>
                <a:close/>
                <a:moveTo>
                  <a:pt x="41672" y="86320"/>
                </a:moveTo>
                <a:cubicBezTo>
                  <a:pt x="41672" y="91249"/>
                  <a:pt x="37671" y="95250"/>
                  <a:pt x="32742" y="95250"/>
                </a:cubicBezTo>
                <a:cubicBezTo>
                  <a:pt x="27814" y="95250"/>
                  <a:pt x="23812" y="91249"/>
                  <a:pt x="23812" y="86320"/>
                </a:cubicBezTo>
                <a:cubicBezTo>
                  <a:pt x="23812" y="81392"/>
                  <a:pt x="27814" y="77391"/>
                  <a:pt x="32742" y="77391"/>
                </a:cubicBezTo>
                <a:cubicBezTo>
                  <a:pt x="37671" y="77391"/>
                  <a:pt x="41672" y="81392"/>
                  <a:pt x="41672" y="86320"/>
                </a:cubicBezTo>
                <a:close/>
                <a:moveTo>
                  <a:pt x="71438" y="95250"/>
                </a:moveTo>
                <a:cubicBezTo>
                  <a:pt x="66509" y="95250"/>
                  <a:pt x="62508" y="91249"/>
                  <a:pt x="62508" y="86320"/>
                </a:cubicBezTo>
                <a:cubicBezTo>
                  <a:pt x="62508" y="81392"/>
                  <a:pt x="66509" y="77391"/>
                  <a:pt x="71438" y="77391"/>
                </a:cubicBezTo>
                <a:cubicBezTo>
                  <a:pt x="76366" y="77391"/>
                  <a:pt x="80367" y="81392"/>
                  <a:pt x="80367" y="86320"/>
                </a:cubicBezTo>
                <a:cubicBezTo>
                  <a:pt x="80367" y="91249"/>
                  <a:pt x="76366" y="95250"/>
                  <a:pt x="71438" y="95250"/>
                </a:cubicBezTo>
                <a:close/>
                <a:moveTo>
                  <a:pt x="119063" y="86320"/>
                </a:moveTo>
                <a:cubicBezTo>
                  <a:pt x="119063" y="91249"/>
                  <a:pt x="115061" y="95250"/>
                  <a:pt x="110133" y="95250"/>
                </a:cubicBezTo>
                <a:cubicBezTo>
                  <a:pt x="105204" y="95250"/>
                  <a:pt x="101203" y="91249"/>
                  <a:pt x="101203" y="86320"/>
                </a:cubicBezTo>
                <a:cubicBezTo>
                  <a:pt x="101203" y="81392"/>
                  <a:pt x="105204" y="77391"/>
                  <a:pt x="110133" y="77391"/>
                </a:cubicBezTo>
                <a:cubicBezTo>
                  <a:pt x="115061" y="77391"/>
                  <a:pt x="119063" y="81392"/>
                  <a:pt x="119063" y="86320"/>
                </a:cubicBezTo>
                <a:close/>
                <a:moveTo>
                  <a:pt x="32742" y="130969"/>
                </a:moveTo>
                <a:cubicBezTo>
                  <a:pt x="27814" y="130969"/>
                  <a:pt x="23812" y="126967"/>
                  <a:pt x="23812" y="122039"/>
                </a:cubicBezTo>
                <a:cubicBezTo>
                  <a:pt x="23812" y="117111"/>
                  <a:pt x="27814" y="113109"/>
                  <a:pt x="32742" y="113109"/>
                </a:cubicBezTo>
                <a:cubicBezTo>
                  <a:pt x="37671" y="113109"/>
                  <a:pt x="41672" y="117111"/>
                  <a:pt x="41672" y="122039"/>
                </a:cubicBezTo>
                <a:cubicBezTo>
                  <a:pt x="41672" y="126967"/>
                  <a:pt x="37671" y="130969"/>
                  <a:pt x="32742" y="130969"/>
                </a:cubicBezTo>
                <a:close/>
                <a:moveTo>
                  <a:pt x="80367" y="122039"/>
                </a:moveTo>
                <a:cubicBezTo>
                  <a:pt x="80367" y="126967"/>
                  <a:pt x="76366" y="130969"/>
                  <a:pt x="71438" y="130969"/>
                </a:cubicBezTo>
                <a:cubicBezTo>
                  <a:pt x="66509" y="130969"/>
                  <a:pt x="62508" y="126967"/>
                  <a:pt x="62508" y="122039"/>
                </a:cubicBezTo>
                <a:cubicBezTo>
                  <a:pt x="62508" y="117111"/>
                  <a:pt x="66509" y="113109"/>
                  <a:pt x="71438" y="113109"/>
                </a:cubicBezTo>
                <a:cubicBezTo>
                  <a:pt x="76366" y="113109"/>
                  <a:pt x="80367" y="117111"/>
                  <a:pt x="80367" y="122039"/>
                </a:cubicBezTo>
                <a:close/>
                <a:moveTo>
                  <a:pt x="110133" y="130969"/>
                </a:moveTo>
                <a:cubicBezTo>
                  <a:pt x="105204" y="130969"/>
                  <a:pt x="101203" y="126967"/>
                  <a:pt x="101203" y="122039"/>
                </a:cubicBezTo>
                <a:cubicBezTo>
                  <a:pt x="101203" y="117111"/>
                  <a:pt x="105204" y="113109"/>
                  <a:pt x="110133" y="113109"/>
                </a:cubicBezTo>
                <a:cubicBezTo>
                  <a:pt x="115061" y="113109"/>
                  <a:pt x="119063" y="117111"/>
                  <a:pt x="119063" y="122039"/>
                </a:cubicBezTo>
                <a:cubicBezTo>
                  <a:pt x="119063" y="126967"/>
                  <a:pt x="115061" y="130969"/>
                  <a:pt x="110133" y="130969"/>
                </a:cubicBezTo>
                <a:close/>
                <a:moveTo>
                  <a:pt x="23812" y="157758"/>
                </a:moveTo>
                <a:cubicBezTo>
                  <a:pt x="23812" y="152809"/>
                  <a:pt x="27794" y="148828"/>
                  <a:pt x="32742" y="148828"/>
                </a:cubicBezTo>
                <a:lnTo>
                  <a:pt x="74414" y="148828"/>
                </a:lnTo>
                <a:cubicBezTo>
                  <a:pt x="79363" y="148828"/>
                  <a:pt x="83344" y="152809"/>
                  <a:pt x="83344" y="157758"/>
                </a:cubicBezTo>
                <a:cubicBezTo>
                  <a:pt x="83344" y="162706"/>
                  <a:pt x="79363" y="166688"/>
                  <a:pt x="74414" y="166688"/>
                </a:cubicBezTo>
                <a:lnTo>
                  <a:pt x="32742" y="166688"/>
                </a:lnTo>
                <a:cubicBezTo>
                  <a:pt x="27794" y="166688"/>
                  <a:pt x="23812" y="162706"/>
                  <a:pt x="23812" y="157758"/>
                </a:cubicBezTo>
                <a:close/>
                <a:moveTo>
                  <a:pt x="110133" y="148828"/>
                </a:moveTo>
                <a:cubicBezTo>
                  <a:pt x="115081" y="148828"/>
                  <a:pt x="119063" y="152809"/>
                  <a:pt x="119063" y="157758"/>
                </a:cubicBezTo>
                <a:cubicBezTo>
                  <a:pt x="119063" y="162706"/>
                  <a:pt x="115081" y="166688"/>
                  <a:pt x="110133" y="166688"/>
                </a:cubicBezTo>
                <a:cubicBezTo>
                  <a:pt x="105184" y="166688"/>
                  <a:pt x="101203" y="162706"/>
                  <a:pt x="101203" y="157758"/>
                </a:cubicBezTo>
                <a:cubicBezTo>
                  <a:pt x="101203" y="152809"/>
                  <a:pt x="105184" y="148828"/>
                  <a:pt x="110133" y="148828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21" name="Text 19"/>
          <p:cNvSpPr/>
          <p:nvPr/>
        </p:nvSpPr>
        <p:spPr>
          <a:xfrm>
            <a:off x="7289205" y="2940053"/>
            <a:ext cx="449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数学推理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054255" y="3286128"/>
            <a:ext cx="4635500" cy="425450"/>
          </a:xfrm>
          <a:custGeom>
            <a:avLst/>
            <a:gdLst/>
            <a:ahLst/>
            <a:cxnLst/>
            <a:rect l="l" t="t" r="r" b="b"/>
            <a:pathLst>
              <a:path w="4635500" h="425450">
                <a:moveTo>
                  <a:pt x="38099" y="0"/>
                </a:moveTo>
                <a:lnTo>
                  <a:pt x="4597401" y="0"/>
                </a:lnTo>
                <a:cubicBezTo>
                  <a:pt x="4618442" y="0"/>
                  <a:pt x="4635500" y="17058"/>
                  <a:pt x="4635500" y="38099"/>
                </a:cubicBezTo>
                <a:lnTo>
                  <a:pt x="4635500" y="387351"/>
                </a:lnTo>
                <a:cubicBezTo>
                  <a:pt x="4635500" y="408392"/>
                  <a:pt x="4618442" y="425450"/>
                  <a:pt x="4597401" y="425450"/>
                </a:cubicBezTo>
                <a:lnTo>
                  <a:pt x="38099" y="425450"/>
                </a:lnTo>
                <a:cubicBezTo>
                  <a:pt x="17058" y="425450"/>
                  <a:pt x="0" y="408392"/>
                  <a:pt x="0" y="38735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7133630" y="338455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24" name="Text 22"/>
          <p:cNvSpPr/>
          <p:nvPr/>
        </p:nvSpPr>
        <p:spPr>
          <a:xfrm>
            <a:off x="7171829" y="3422652"/>
            <a:ext cx="209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G5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438430" y="3384552"/>
            <a:ext cx="533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GPT-5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072813" y="3365502"/>
            <a:ext cx="628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94.6%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054255" y="3756025"/>
            <a:ext cx="4635500" cy="425450"/>
          </a:xfrm>
          <a:custGeom>
            <a:avLst/>
            <a:gdLst/>
            <a:ahLst/>
            <a:cxnLst/>
            <a:rect l="l" t="t" r="r" b="b"/>
            <a:pathLst>
              <a:path w="4635500" h="425450">
                <a:moveTo>
                  <a:pt x="38099" y="0"/>
                </a:moveTo>
                <a:lnTo>
                  <a:pt x="4597401" y="0"/>
                </a:lnTo>
                <a:cubicBezTo>
                  <a:pt x="4618442" y="0"/>
                  <a:pt x="4635500" y="17058"/>
                  <a:pt x="4635500" y="38099"/>
                </a:cubicBezTo>
                <a:lnTo>
                  <a:pt x="4635500" y="387351"/>
                </a:lnTo>
                <a:cubicBezTo>
                  <a:pt x="4635500" y="408392"/>
                  <a:pt x="4618442" y="425450"/>
                  <a:pt x="4597401" y="425450"/>
                </a:cubicBezTo>
                <a:lnTo>
                  <a:pt x="38099" y="425450"/>
                </a:lnTo>
                <a:cubicBezTo>
                  <a:pt x="17058" y="425450"/>
                  <a:pt x="0" y="408392"/>
                  <a:pt x="0" y="38735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7133630" y="385445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7173813" y="3892553"/>
            <a:ext cx="209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1A1A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G2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438430" y="3854453"/>
            <a:ext cx="828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2.5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1084421" y="3835403"/>
            <a:ext cx="619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A2BE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86.7%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933605" y="4384675"/>
            <a:ext cx="4873625" cy="1482725"/>
          </a:xfrm>
          <a:custGeom>
            <a:avLst/>
            <a:gdLst/>
            <a:ahLst/>
            <a:cxnLst/>
            <a:rect l="l" t="t" r="r" b="b"/>
            <a:pathLst>
              <a:path w="4873625" h="1482725">
                <a:moveTo>
                  <a:pt x="114303" y="0"/>
                </a:moveTo>
                <a:lnTo>
                  <a:pt x="4759322" y="0"/>
                </a:lnTo>
                <a:cubicBezTo>
                  <a:pt x="4822450" y="0"/>
                  <a:pt x="4873625" y="51175"/>
                  <a:pt x="4873625" y="114303"/>
                </a:cubicBezTo>
                <a:lnTo>
                  <a:pt x="4873625" y="1368422"/>
                </a:lnTo>
                <a:cubicBezTo>
                  <a:pt x="4873625" y="1431550"/>
                  <a:pt x="4822450" y="1482725"/>
                  <a:pt x="4759322" y="1482725"/>
                </a:cubicBezTo>
                <a:lnTo>
                  <a:pt x="114303" y="1482725"/>
                </a:lnTo>
                <a:cubicBezTo>
                  <a:pt x="51175" y="1482725"/>
                  <a:pt x="0" y="1431550"/>
                  <a:pt x="0" y="1368422"/>
                </a:cubicBezTo>
                <a:lnTo>
                  <a:pt x="0" y="114303"/>
                </a:lnTo>
                <a:cubicBezTo>
                  <a:pt x="0" y="51218"/>
                  <a:pt x="51218" y="0"/>
                  <a:pt x="114303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8A2BE2">
                <a:alpha val="40000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7086799" y="4540253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35719"/>
                </a:lnTo>
                <a:cubicBezTo>
                  <a:pt x="166688" y="22585"/>
                  <a:pt x="156009" y="11906"/>
                  <a:pt x="142875" y="11906"/>
                </a:cubicBezTo>
                <a:lnTo>
                  <a:pt x="23812" y="11906"/>
                </a:lnTo>
                <a:close/>
                <a:moveTo>
                  <a:pt x="47625" y="41672"/>
                </a:moveTo>
                <a:cubicBezTo>
                  <a:pt x="57482" y="41672"/>
                  <a:pt x="65484" y="49674"/>
                  <a:pt x="65484" y="59531"/>
                </a:cubicBezTo>
                <a:cubicBezTo>
                  <a:pt x="65484" y="69388"/>
                  <a:pt x="57482" y="77391"/>
                  <a:pt x="47625" y="77391"/>
                </a:cubicBezTo>
                <a:cubicBezTo>
                  <a:pt x="37768" y="77391"/>
                  <a:pt x="29766" y="69388"/>
                  <a:pt x="29766" y="59531"/>
                </a:cubicBezTo>
                <a:cubicBezTo>
                  <a:pt x="29766" y="49674"/>
                  <a:pt x="37768" y="41672"/>
                  <a:pt x="47625" y="41672"/>
                </a:cubicBezTo>
                <a:close/>
                <a:moveTo>
                  <a:pt x="101203" y="83344"/>
                </a:moveTo>
                <a:cubicBezTo>
                  <a:pt x="104329" y="83344"/>
                  <a:pt x="107193" y="84981"/>
                  <a:pt x="108831" y="87623"/>
                </a:cubicBezTo>
                <a:lnTo>
                  <a:pt x="141573" y="141201"/>
                </a:lnTo>
                <a:cubicBezTo>
                  <a:pt x="143247" y="143954"/>
                  <a:pt x="143321" y="147414"/>
                  <a:pt x="141759" y="150242"/>
                </a:cubicBezTo>
                <a:cubicBezTo>
                  <a:pt x="140196" y="153070"/>
                  <a:pt x="137182" y="154781"/>
                  <a:pt x="133945" y="154781"/>
                </a:cubicBezTo>
                <a:lnTo>
                  <a:pt x="32742" y="154781"/>
                </a:lnTo>
                <a:cubicBezTo>
                  <a:pt x="29431" y="154781"/>
                  <a:pt x="26343" y="152921"/>
                  <a:pt x="24817" y="149982"/>
                </a:cubicBezTo>
                <a:cubicBezTo>
                  <a:pt x="23292" y="147042"/>
                  <a:pt x="23515" y="143470"/>
                  <a:pt x="25412" y="140754"/>
                </a:cubicBezTo>
                <a:lnTo>
                  <a:pt x="46248" y="110989"/>
                </a:lnTo>
                <a:cubicBezTo>
                  <a:pt x="47923" y="108607"/>
                  <a:pt x="50639" y="107193"/>
                  <a:pt x="53578" y="107193"/>
                </a:cubicBezTo>
                <a:cubicBezTo>
                  <a:pt x="56517" y="107193"/>
                  <a:pt x="59234" y="108607"/>
                  <a:pt x="60908" y="110989"/>
                </a:cubicBezTo>
                <a:lnTo>
                  <a:pt x="70731" y="125053"/>
                </a:lnTo>
                <a:lnTo>
                  <a:pt x="93576" y="87660"/>
                </a:lnTo>
                <a:cubicBezTo>
                  <a:pt x="95213" y="85018"/>
                  <a:pt x="98078" y="83381"/>
                  <a:pt x="101203" y="83381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34" name="Text 32"/>
          <p:cNvSpPr/>
          <p:nvPr/>
        </p:nvSpPr>
        <p:spPr>
          <a:xfrm>
            <a:off x="7289205" y="4502153"/>
            <a:ext cx="449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多模态能力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054255" y="4848228"/>
            <a:ext cx="4635500" cy="425450"/>
          </a:xfrm>
          <a:custGeom>
            <a:avLst/>
            <a:gdLst/>
            <a:ahLst/>
            <a:cxnLst/>
            <a:rect l="l" t="t" r="r" b="b"/>
            <a:pathLst>
              <a:path w="4635500" h="425450">
                <a:moveTo>
                  <a:pt x="38099" y="0"/>
                </a:moveTo>
                <a:lnTo>
                  <a:pt x="4597401" y="0"/>
                </a:lnTo>
                <a:cubicBezTo>
                  <a:pt x="4618442" y="0"/>
                  <a:pt x="4635500" y="17058"/>
                  <a:pt x="4635500" y="38099"/>
                </a:cubicBezTo>
                <a:lnTo>
                  <a:pt x="4635500" y="387351"/>
                </a:lnTo>
                <a:cubicBezTo>
                  <a:pt x="4635500" y="408392"/>
                  <a:pt x="4618442" y="425450"/>
                  <a:pt x="4597401" y="425450"/>
                </a:cubicBezTo>
                <a:lnTo>
                  <a:pt x="38099" y="425450"/>
                </a:lnTo>
                <a:cubicBezTo>
                  <a:pt x="17058" y="425450"/>
                  <a:pt x="0" y="408392"/>
                  <a:pt x="0" y="38735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7133630" y="494665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37" name="Text 35"/>
          <p:cNvSpPr/>
          <p:nvPr/>
        </p:nvSpPr>
        <p:spPr>
          <a:xfrm>
            <a:off x="7171829" y="4984752"/>
            <a:ext cx="209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G5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438430" y="4946652"/>
            <a:ext cx="533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GPT-5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073011" y="4927602"/>
            <a:ext cx="628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84.2%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054255" y="5318125"/>
            <a:ext cx="4635500" cy="425450"/>
          </a:xfrm>
          <a:custGeom>
            <a:avLst/>
            <a:gdLst/>
            <a:ahLst/>
            <a:cxnLst/>
            <a:rect l="l" t="t" r="r" b="b"/>
            <a:pathLst>
              <a:path w="4635500" h="425450">
                <a:moveTo>
                  <a:pt x="38099" y="0"/>
                </a:moveTo>
                <a:lnTo>
                  <a:pt x="4597401" y="0"/>
                </a:lnTo>
                <a:cubicBezTo>
                  <a:pt x="4618442" y="0"/>
                  <a:pt x="4635500" y="17058"/>
                  <a:pt x="4635500" y="38099"/>
                </a:cubicBezTo>
                <a:lnTo>
                  <a:pt x="4635500" y="387351"/>
                </a:lnTo>
                <a:cubicBezTo>
                  <a:pt x="4635500" y="408392"/>
                  <a:pt x="4618442" y="425450"/>
                  <a:pt x="4597401" y="425450"/>
                </a:cubicBezTo>
                <a:lnTo>
                  <a:pt x="38099" y="425450"/>
                </a:lnTo>
                <a:cubicBezTo>
                  <a:pt x="17058" y="425450"/>
                  <a:pt x="0" y="408392"/>
                  <a:pt x="0" y="38735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7133630" y="541655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42" name="Text 40"/>
          <p:cNvSpPr/>
          <p:nvPr/>
        </p:nvSpPr>
        <p:spPr>
          <a:xfrm>
            <a:off x="7173813" y="5454653"/>
            <a:ext cx="209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1A1A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G2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438430" y="5416553"/>
            <a:ext cx="828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2.5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122125" y="5397503"/>
            <a:ext cx="581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A2BE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81.7%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" cy="304800"/>
          </a:xfrm>
          <a:custGeom>
            <a:avLst/>
            <a:gdLst/>
            <a:ahLst/>
            <a:cxnLst/>
            <a:rect l="l" t="t" r="r" b="b"/>
            <a:pathLst>
              <a:path w="38100" h="304800">
                <a:moveTo>
                  <a:pt x="0" y="0"/>
                </a:moveTo>
                <a:lnTo>
                  <a:pt x="38100" y="0"/>
                </a:lnTo>
                <a:lnTo>
                  <a:pt x="381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0">
                <a:srgbClr val="FFFFFF"/>
              </a:gs>
              <a:gs pos="100000">
                <a:srgbClr val="00FFF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2362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应用场景选择指南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838200"/>
            <a:ext cx="1135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基于性能对比的精准模型选择策略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90525" y="1266825"/>
            <a:ext cx="3686175" cy="4619625"/>
          </a:xfrm>
          <a:custGeom>
            <a:avLst/>
            <a:gdLst/>
            <a:ahLst/>
            <a:cxnLst/>
            <a:rect l="l" t="t" r="r" b="b"/>
            <a:pathLst>
              <a:path w="3686175" h="4619625">
                <a:moveTo>
                  <a:pt x="114308" y="0"/>
                </a:moveTo>
                <a:lnTo>
                  <a:pt x="3571867" y="0"/>
                </a:lnTo>
                <a:cubicBezTo>
                  <a:pt x="3634997" y="0"/>
                  <a:pt x="3686175" y="51178"/>
                  <a:pt x="3686175" y="114308"/>
                </a:cubicBezTo>
                <a:lnTo>
                  <a:pt x="3686175" y="4505317"/>
                </a:lnTo>
                <a:cubicBezTo>
                  <a:pt x="3686175" y="4568447"/>
                  <a:pt x="3634997" y="4619625"/>
                  <a:pt x="3571867" y="4619625"/>
                </a:cubicBezTo>
                <a:lnTo>
                  <a:pt x="114308" y="4619625"/>
                </a:lnTo>
                <a:cubicBezTo>
                  <a:pt x="51178" y="4619625"/>
                  <a:pt x="0" y="4568447"/>
                  <a:pt x="0" y="450531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25400">
            <a:solidFill>
              <a:srgbClr val="8A2BE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930400" y="14668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100000">
                <a:srgbClr val="00FFFF"/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2076847" y="162877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01364" y="670"/>
                </a:moveTo>
                <a:cubicBezTo>
                  <a:pt x="191877" y="-2065"/>
                  <a:pt x="181998" y="3460"/>
                  <a:pt x="179263" y="12948"/>
                </a:cubicBezTo>
                <a:lnTo>
                  <a:pt x="107826" y="262979"/>
                </a:lnTo>
                <a:cubicBezTo>
                  <a:pt x="105091" y="272467"/>
                  <a:pt x="110617" y="282346"/>
                  <a:pt x="120104" y="285080"/>
                </a:cubicBezTo>
                <a:cubicBezTo>
                  <a:pt x="129592" y="287815"/>
                  <a:pt x="139471" y="282290"/>
                  <a:pt x="142205" y="272802"/>
                </a:cubicBezTo>
                <a:lnTo>
                  <a:pt x="213643" y="22771"/>
                </a:lnTo>
                <a:cubicBezTo>
                  <a:pt x="216377" y="13283"/>
                  <a:pt x="210852" y="3404"/>
                  <a:pt x="201364" y="670"/>
                </a:cubicBezTo>
                <a:close/>
                <a:moveTo>
                  <a:pt x="237418" y="76628"/>
                </a:moveTo>
                <a:cubicBezTo>
                  <a:pt x="230442" y="83604"/>
                  <a:pt x="230442" y="94934"/>
                  <a:pt x="237418" y="101910"/>
                </a:cubicBezTo>
                <a:lnTo>
                  <a:pt x="278383" y="142875"/>
                </a:lnTo>
                <a:lnTo>
                  <a:pt x="237418" y="183840"/>
                </a:lnTo>
                <a:cubicBezTo>
                  <a:pt x="230442" y="190816"/>
                  <a:pt x="230442" y="202146"/>
                  <a:pt x="237418" y="209122"/>
                </a:cubicBezTo>
                <a:cubicBezTo>
                  <a:pt x="244394" y="216098"/>
                  <a:pt x="255724" y="216098"/>
                  <a:pt x="262700" y="209122"/>
                </a:cubicBezTo>
                <a:lnTo>
                  <a:pt x="316278" y="155544"/>
                </a:lnTo>
                <a:cubicBezTo>
                  <a:pt x="323255" y="148568"/>
                  <a:pt x="323255" y="137238"/>
                  <a:pt x="316278" y="130262"/>
                </a:cubicBezTo>
                <a:lnTo>
                  <a:pt x="262700" y="76684"/>
                </a:lnTo>
                <a:cubicBezTo>
                  <a:pt x="255724" y="69707"/>
                  <a:pt x="244394" y="69707"/>
                  <a:pt x="237418" y="76684"/>
                </a:cubicBezTo>
                <a:close/>
                <a:moveTo>
                  <a:pt x="84106" y="76628"/>
                </a:moveTo>
                <a:cubicBezTo>
                  <a:pt x="77130" y="69652"/>
                  <a:pt x="65801" y="69652"/>
                  <a:pt x="58824" y="76628"/>
                </a:cubicBezTo>
                <a:lnTo>
                  <a:pt x="5246" y="130206"/>
                </a:lnTo>
                <a:cubicBezTo>
                  <a:pt x="-1730" y="137182"/>
                  <a:pt x="-1730" y="148512"/>
                  <a:pt x="5246" y="155488"/>
                </a:cubicBezTo>
                <a:lnTo>
                  <a:pt x="58824" y="209066"/>
                </a:lnTo>
                <a:cubicBezTo>
                  <a:pt x="65801" y="216043"/>
                  <a:pt x="77130" y="216043"/>
                  <a:pt x="84106" y="209066"/>
                </a:cubicBezTo>
                <a:cubicBezTo>
                  <a:pt x="91083" y="202090"/>
                  <a:pt x="91083" y="190760"/>
                  <a:pt x="84106" y="183784"/>
                </a:cubicBezTo>
                <a:lnTo>
                  <a:pt x="43142" y="142875"/>
                </a:lnTo>
                <a:lnTo>
                  <a:pt x="84051" y="101910"/>
                </a:lnTo>
                <a:cubicBezTo>
                  <a:pt x="91027" y="94934"/>
                  <a:pt x="91027" y="83604"/>
                  <a:pt x="84051" y="7662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533400" y="2190750"/>
            <a:ext cx="3400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编程开发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851025" y="2536825"/>
            <a:ext cx="768350" cy="311150"/>
          </a:xfrm>
          <a:custGeom>
            <a:avLst/>
            <a:gdLst/>
            <a:ahLst/>
            <a:cxnLst/>
            <a:rect l="l" t="t" r="r" b="b"/>
            <a:pathLst>
              <a:path w="768350" h="311150">
                <a:moveTo>
                  <a:pt x="155575" y="0"/>
                </a:moveTo>
                <a:lnTo>
                  <a:pt x="612775" y="0"/>
                </a:lnTo>
                <a:cubicBezTo>
                  <a:pt x="698639" y="0"/>
                  <a:pt x="768350" y="69711"/>
                  <a:pt x="768350" y="155575"/>
                </a:cubicBezTo>
                <a:lnTo>
                  <a:pt x="768350" y="155575"/>
                </a:lnTo>
                <a:cubicBezTo>
                  <a:pt x="768350" y="241439"/>
                  <a:pt x="698639" y="311150"/>
                  <a:pt x="612775" y="311150"/>
                </a:cubicBezTo>
                <a:lnTo>
                  <a:pt x="155575" y="311150"/>
                </a:lnTo>
                <a:cubicBezTo>
                  <a:pt x="69653" y="311150"/>
                  <a:pt x="0" y="241497"/>
                  <a:pt x="0" y="155575"/>
                </a:cubicBezTo>
                <a:lnTo>
                  <a:pt x="0" y="155575"/>
                </a:lnTo>
                <a:cubicBezTo>
                  <a:pt x="0" y="69653"/>
                  <a:pt x="69653" y="0"/>
                  <a:pt x="155575" y="0"/>
                </a:cubicBezTo>
                <a:close/>
              </a:path>
            </a:pathLst>
          </a:custGeom>
          <a:solidFill>
            <a:srgbClr val="01FFFF">
              <a:alpha val="20000"/>
            </a:srgbClr>
          </a:solidFill>
          <a:ln w="8467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935163" y="2609850"/>
            <a:ext cx="600075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首选推荐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3725" y="3006727"/>
            <a:ext cx="3282950" cy="1054100"/>
          </a:xfrm>
          <a:custGeom>
            <a:avLst/>
            <a:gdLst/>
            <a:ahLst/>
            <a:cxnLst/>
            <a:rect l="l" t="t" r="r" b="b"/>
            <a:pathLst>
              <a:path w="3282950" h="1054100">
                <a:moveTo>
                  <a:pt x="76201" y="0"/>
                </a:moveTo>
                <a:lnTo>
                  <a:pt x="3206749" y="0"/>
                </a:lnTo>
                <a:cubicBezTo>
                  <a:pt x="3248834" y="0"/>
                  <a:pt x="3282950" y="34116"/>
                  <a:pt x="3282950" y="76201"/>
                </a:cubicBezTo>
                <a:lnTo>
                  <a:pt x="3282950" y="977899"/>
                </a:lnTo>
                <a:cubicBezTo>
                  <a:pt x="3282950" y="1019984"/>
                  <a:pt x="3248834" y="1054100"/>
                  <a:pt x="3206749" y="1054100"/>
                </a:cubicBezTo>
                <a:lnTo>
                  <a:pt x="76201" y="1054100"/>
                </a:lnTo>
                <a:cubicBezTo>
                  <a:pt x="34116" y="1054100"/>
                  <a:pt x="0" y="1019984"/>
                  <a:pt x="0" y="977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4000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11200" y="3124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13" name="Text 11"/>
          <p:cNvSpPr/>
          <p:nvPr/>
        </p:nvSpPr>
        <p:spPr>
          <a:xfrm>
            <a:off x="774799" y="3181350"/>
            <a:ext cx="247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G5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092200" y="3143250"/>
            <a:ext cx="45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GPT-5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240584" y="3143250"/>
            <a:ext cx="609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74.9%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11200" y="3505200"/>
            <a:ext cx="31146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适合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复杂前端生成、调试大型代码库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，可创建美观且响应式的网站、应用和游戏。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3725" y="4176716"/>
            <a:ext cx="3282950" cy="1054100"/>
          </a:xfrm>
          <a:custGeom>
            <a:avLst/>
            <a:gdLst/>
            <a:ahLst/>
            <a:cxnLst/>
            <a:rect l="l" t="t" r="r" b="b"/>
            <a:pathLst>
              <a:path w="3282950" h="1054100">
                <a:moveTo>
                  <a:pt x="76201" y="0"/>
                </a:moveTo>
                <a:lnTo>
                  <a:pt x="3206749" y="0"/>
                </a:lnTo>
                <a:cubicBezTo>
                  <a:pt x="3248834" y="0"/>
                  <a:pt x="3282950" y="34116"/>
                  <a:pt x="3282950" y="76201"/>
                </a:cubicBezTo>
                <a:lnTo>
                  <a:pt x="3282950" y="977899"/>
                </a:lnTo>
                <a:cubicBezTo>
                  <a:pt x="3282950" y="1019984"/>
                  <a:pt x="3248834" y="1054100"/>
                  <a:pt x="3206749" y="1054100"/>
                </a:cubicBezTo>
                <a:lnTo>
                  <a:pt x="76201" y="1054100"/>
                </a:lnTo>
                <a:cubicBezTo>
                  <a:pt x="34116" y="1054100"/>
                  <a:pt x="0" y="1019984"/>
                  <a:pt x="0" y="977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11200" y="429418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777974" y="4351339"/>
            <a:ext cx="238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A1A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C4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92200" y="4313239"/>
            <a:ext cx="609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Claude 4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246338" y="4313239"/>
            <a:ext cx="609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A2BE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72.5%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11200" y="4675189"/>
            <a:ext cx="31146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世界最佳编程模型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，代码质量和精确度优异，适合长时间专注编程任务。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251325" y="1266825"/>
            <a:ext cx="3686175" cy="4619625"/>
          </a:xfrm>
          <a:custGeom>
            <a:avLst/>
            <a:gdLst/>
            <a:ahLst/>
            <a:cxnLst/>
            <a:rect l="l" t="t" r="r" b="b"/>
            <a:pathLst>
              <a:path w="3686175" h="4619625">
                <a:moveTo>
                  <a:pt x="114308" y="0"/>
                </a:moveTo>
                <a:lnTo>
                  <a:pt x="3571867" y="0"/>
                </a:lnTo>
                <a:cubicBezTo>
                  <a:pt x="3634997" y="0"/>
                  <a:pt x="3686175" y="51178"/>
                  <a:pt x="3686175" y="114308"/>
                </a:cubicBezTo>
                <a:lnTo>
                  <a:pt x="3686175" y="4505317"/>
                </a:lnTo>
                <a:cubicBezTo>
                  <a:pt x="3686175" y="4568447"/>
                  <a:pt x="3634997" y="4619625"/>
                  <a:pt x="3571867" y="4619625"/>
                </a:cubicBezTo>
                <a:lnTo>
                  <a:pt x="114308" y="4619625"/>
                </a:lnTo>
                <a:cubicBezTo>
                  <a:pt x="51178" y="4619625"/>
                  <a:pt x="0" y="4568447"/>
                  <a:pt x="0" y="450531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gradFill rotWithShape="1" flip="none">
            <a:gsLst>
              <a:gs pos="0">
                <a:srgbClr val="01FFFF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25400">
            <a:solidFill>
              <a:srgbClr val="00FFFF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791200" y="14668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FFFF"/>
              </a:gs>
              <a:gs pos="100000">
                <a:srgbClr val="8A2BE2"/>
              </a:gs>
            </a:gsLst>
            <a:lin ang="2700000" scaled="1"/>
          </a:gradFill>
          <a:ln/>
        </p:spPr>
      </p:sp>
      <p:sp>
        <p:nvSpPr>
          <p:cNvPr id="25" name="Shape 23"/>
          <p:cNvSpPr/>
          <p:nvPr/>
        </p:nvSpPr>
        <p:spPr>
          <a:xfrm>
            <a:off x="5991225" y="162877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35719" y="0"/>
                </a:moveTo>
                <a:cubicBezTo>
                  <a:pt x="16018" y="0"/>
                  <a:pt x="0" y="16018"/>
                  <a:pt x="0" y="35719"/>
                </a:cubicBezTo>
                <a:lnTo>
                  <a:pt x="0" y="250031"/>
                </a:lnTo>
                <a:cubicBezTo>
                  <a:pt x="0" y="269732"/>
                  <a:pt x="16018" y="285750"/>
                  <a:pt x="35719" y="285750"/>
                </a:cubicBezTo>
                <a:lnTo>
                  <a:pt x="178594" y="285750"/>
                </a:lnTo>
                <a:cubicBezTo>
                  <a:pt x="198295" y="285750"/>
                  <a:pt x="214313" y="269732"/>
                  <a:pt x="214313" y="250031"/>
                </a:cubicBezTo>
                <a:lnTo>
                  <a:pt x="214313" y="35719"/>
                </a:lnTo>
                <a:cubicBezTo>
                  <a:pt x="214313" y="16018"/>
                  <a:pt x="198295" y="0"/>
                  <a:pt x="178594" y="0"/>
                </a:cubicBezTo>
                <a:lnTo>
                  <a:pt x="35719" y="0"/>
                </a:lnTo>
                <a:close/>
                <a:moveTo>
                  <a:pt x="53578" y="35719"/>
                </a:moveTo>
                <a:lnTo>
                  <a:pt x="160734" y="35719"/>
                </a:lnTo>
                <a:cubicBezTo>
                  <a:pt x="170613" y="35719"/>
                  <a:pt x="178594" y="43700"/>
                  <a:pt x="178594" y="53578"/>
                </a:cubicBezTo>
                <a:lnTo>
                  <a:pt x="178594" y="71438"/>
                </a:lnTo>
                <a:cubicBezTo>
                  <a:pt x="178594" y="81316"/>
                  <a:pt x="170613" y="89297"/>
                  <a:pt x="160734" y="89297"/>
                </a:cubicBezTo>
                <a:lnTo>
                  <a:pt x="53578" y="89297"/>
                </a:lnTo>
                <a:cubicBezTo>
                  <a:pt x="43700" y="89297"/>
                  <a:pt x="35719" y="81316"/>
                  <a:pt x="35719" y="71438"/>
                </a:cubicBezTo>
                <a:lnTo>
                  <a:pt x="35719" y="53578"/>
                </a:lnTo>
                <a:cubicBezTo>
                  <a:pt x="35719" y="43700"/>
                  <a:pt x="43700" y="35719"/>
                  <a:pt x="53578" y="35719"/>
                </a:cubicBezTo>
                <a:close/>
                <a:moveTo>
                  <a:pt x="62508" y="129480"/>
                </a:moveTo>
                <a:cubicBezTo>
                  <a:pt x="62508" y="136873"/>
                  <a:pt x="56506" y="142875"/>
                  <a:pt x="49113" y="142875"/>
                </a:cubicBezTo>
                <a:cubicBezTo>
                  <a:pt x="41721" y="142875"/>
                  <a:pt x="35719" y="136873"/>
                  <a:pt x="35719" y="129480"/>
                </a:cubicBezTo>
                <a:cubicBezTo>
                  <a:pt x="35719" y="122088"/>
                  <a:pt x="41721" y="116086"/>
                  <a:pt x="49113" y="116086"/>
                </a:cubicBezTo>
                <a:cubicBezTo>
                  <a:pt x="56506" y="116086"/>
                  <a:pt x="62508" y="122088"/>
                  <a:pt x="62508" y="129480"/>
                </a:cubicBezTo>
                <a:close/>
                <a:moveTo>
                  <a:pt x="107156" y="142875"/>
                </a:moveTo>
                <a:cubicBezTo>
                  <a:pt x="99764" y="142875"/>
                  <a:pt x="93762" y="136873"/>
                  <a:pt x="93762" y="129480"/>
                </a:cubicBezTo>
                <a:cubicBezTo>
                  <a:pt x="93762" y="122088"/>
                  <a:pt x="99764" y="116086"/>
                  <a:pt x="107156" y="116086"/>
                </a:cubicBezTo>
                <a:cubicBezTo>
                  <a:pt x="114549" y="116086"/>
                  <a:pt x="120551" y="122088"/>
                  <a:pt x="120551" y="129480"/>
                </a:cubicBezTo>
                <a:cubicBezTo>
                  <a:pt x="120551" y="136873"/>
                  <a:pt x="114549" y="142875"/>
                  <a:pt x="107156" y="142875"/>
                </a:cubicBezTo>
                <a:close/>
                <a:moveTo>
                  <a:pt x="178594" y="129480"/>
                </a:moveTo>
                <a:cubicBezTo>
                  <a:pt x="178594" y="136873"/>
                  <a:pt x="172592" y="142875"/>
                  <a:pt x="165199" y="142875"/>
                </a:cubicBezTo>
                <a:cubicBezTo>
                  <a:pt x="157807" y="142875"/>
                  <a:pt x="151805" y="136873"/>
                  <a:pt x="151805" y="129480"/>
                </a:cubicBezTo>
                <a:cubicBezTo>
                  <a:pt x="151805" y="122088"/>
                  <a:pt x="157807" y="116086"/>
                  <a:pt x="165199" y="116086"/>
                </a:cubicBezTo>
                <a:cubicBezTo>
                  <a:pt x="172592" y="116086"/>
                  <a:pt x="178594" y="122088"/>
                  <a:pt x="178594" y="129480"/>
                </a:cubicBezTo>
                <a:close/>
                <a:moveTo>
                  <a:pt x="49113" y="196453"/>
                </a:moveTo>
                <a:cubicBezTo>
                  <a:pt x="41721" y="196453"/>
                  <a:pt x="35719" y="190451"/>
                  <a:pt x="35719" y="183059"/>
                </a:cubicBezTo>
                <a:cubicBezTo>
                  <a:pt x="35719" y="175666"/>
                  <a:pt x="41721" y="169664"/>
                  <a:pt x="49113" y="169664"/>
                </a:cubicBezTo>
                <a:cubicBezTo>
                  <a:pt x="56506" y="169664"/>
                  <a:pt x="62508" y="175666"/>
                  <a:pt x="62508" y="183059"/>
                </a:cubicBezTo>
                <a:cubicBezTo>
                  <a:pt x="62508" y="190451"/>
                  <a:pt x="56506" y="196453"/>
                  <a:pt x="49113" y="196453"/>
                </a:cubicBezTo>
                <a:close/>
                <a:moveTo>
                  <a:pt x="120551" y="183059"/>
                </a:moveTo>
                <a:cubicBezTo>
                  <a:pt x="120551" y="190451"/>
                  <a:pt x="114549" y="196453"/>
                  <a:pt x="107156" y="196453"/>
                </a:cubicBezTo>
                <a:cubicBezTo>
                  <a:pt x="99764" y="196453"/>
                  <a:pt x="93762" y="190451"/>
                  <a:pt x="93762" y="183059"/>
                </a:cubicBezTo>
                <a:cubicBezTo>
                  <a:pt x="93762" y="175666"/>
                  <a:pt x="99764" y="169664"/>
                  <a:pt x="107156" y="169664"/>
                </a:cubicBezTo>
                <a:cubicBezTo>
                  <a:pt x="114549" y="169664"/>
                  <a:pt x="120551" y="175666"/>
                  <a:pt x="120551" y="183059"/>
                </a:cubicBezTo>
                <a:close/>
                <a:moveTo>
                  <a:pt x="165199" y="196453"/>
                </a:moveTo>
                <a:cubicBezTo>
                  <a:pt x="157807" y="196453"/>
                  <a:pt x="151805" y="190451"/>
                  <a:pt x="151805" y="183059"/>
                </a:cubicBezTo>
                <a:cubicBezTo>
                  <a:pt x="151805" y="175666"/>
                  <a:pt x="157807" y="169664"/>
                  <a:pt x="165199" y="169664"/>
                </a:cubicBezTo>
                <a:cubicBezTo>
                  <a:pt x="172592" y="169664"/>
                  <a:pt x="178594" y="175666"/>
                  <a:pt x="178594" y="183059"/>
                </a:cubicBezTo>
                <a:cubicBezTo>
                  <a:pt x="178594" y="190451"/>
                  <a:pt x="172592" y="196453"/>
                  <a:pt x="165199" y="196453"/>
                </a:cubicBezTo>
                <a:close/>
                <a:moveTo>
                  <a:pt x="35719" y="236637"/>
                </a:moveTo>
                <a:cubicBezTo>
                  <a:pt x="35719" y="229214"/>
                  <a:pt x="41690" y="223242"/>
                  <a:pt x="49113" y="223242"/>
                </a:cubicBezTo>
                <a:lnTo>
                  <a:pt x="111621" y="223242"/>
                </a:lnTo>
                <a:cubicBezTo>
                  <a:pt x="119044" y="223242"/>
                  <a:pt x="125016" y="229214"/>
                  <a:pt x="125016" y="236637"/>
                </a:cubicBezTo>
                <a:cubicBezTo>
                  <a:pt x="125016" y="244060"/>
                  <a:pt x="119044" y="250031"/>
                  <a:pt x="111621" y="250031"/>
                </a:cubicBezTo>
                <a:lnTo>
                  <a:pt x="49113" y="250031"/>
                </a:lnTo>
                <a:cubicBezTo>
                  <a:pt x="41690" y="250031"/>
                  <a:pt x="35719" y="244060"/>
                  <a:pt x="35719" y="236637"/>
                </a:cubicBezTo>
                <a:close/>
                <a:moveTo>
                  <a:pt x="165199" y="223242"/>
                </a:moveTo>
                <a:cubicBezTo>
                  <a:pt x="172622" y="223242"/>
                  <a:pt x="178594" y="229214"/>
                  <a:pt x="178594" y="236637"/>
                </a:cubicBezTo>
                <a:cubicBezTo>
                  <a:pt x="178594" y="244060"/>
                  <a:pt x="172622" y="250031"/>
                  <a:pt x="165199" y="250031"/>
                </a:cubicBezTo>
                <a:cubicBezTo>
                  <a:pt x="157776" y="250031"/>
                  <a:pt x="151805" y="244060"/>
                  <a:pt x="151805" y="236637"/>
                </a:cubicBezTo>
                <a:cubicBezTo>
                  <a:pt x="151805" y="229214"/>
                  <a:pt x="157776" y="223242"/>
                  <a:pt x="165199" y="22324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4394200" y="2190750"/>
            <a:ext cx="3400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数学科研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649416" y="2536825"/>
            <a:ext cx="892175" cy="311150"/>
          </a:xfrm>
          <a:custGeom>
            <a:avLst/>
            <a:gdLst/>
            <a:ahLst/>
            <a:cxnLst/>
            <a:rect l="l" t="t" r="r" b="b"/>
            <a:pathLst>
              <a:path w="892175" h="311150">
                <a:moveTo>
                  <a:pt x="155575" y="0"/>
                </a:moveTo>
                <a:lnTo>
                  <a:pt x="736600" y="0"/>
                </a:lnTo>
                <a:cubicBezTo>
                  <a:pt x="822464" y="0"/>
                  <a:pt x="892175" y="69711"/>
                  <a:pt x="892175" y="155575"/>
                </a:cubicBezTo>
                <a:lnTo>
                  <a:pt x="892175" y="155575"/>
                </a:lnTo>
                <a:cubicBezTo>
                  <a:pt x="892175" y="241439"/>
                  <a:pt x="822464" y="311150"/>
                  <a:pt x="736600" y="311150"/>
                </a:cubicBezTo>
                <a:lnTo>
                  <a:pt x="155575" y="311150"/>
                </a:lnTo>
                <a:cubicBezTo>
                  <a:pt x="69653" y="311150"/>
                  <a:pt x="0" y="241497"/>
                  <a:pt x="0" y="155575"/>
                </a:cubicBezTo>
                <a:lnTo>
                  <a:pt x="0" y="155575"/>
                </a:lnTo>
                <a:cubicBezTo>
                  <a:pt x="0" y="69653"/>
                  <a:pt x="69653" y="0"/>
                  <a:pt x="155575" y="0"/>
                </a:cubicBezTo>
                <a:close/>
              </a:path>
            </a:pathLst>
          </a:custGeom>
          <a:solidFill>
            <a:srgbClr val="8A2BE2">
              <a:alpha val="20000"/>
            </a:srgbClr>
          </a:solidFill>
          <a:ln w="8467">
            <a:solidFill>
              <a:srgbClr val="8A2BE2">
                <a:alpha val="40000"/>
              </a:srgbClr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5733554" y="2609850"/>
            <a:ext cx="724892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PhD级智能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454525" y="3006727"/>
            <a:ext cx="3282950" cy="1054100"/>
          </a:xfrm>
          <a:custGeom>
            <a:avLst/>
            <a:gdLst/>
            <a:ahLst/>
            <a:cxnLst/>
            <a:rect l="l" t="t" r="r" b="b"/>
            <a:pathLst>
              <a:path w="3282950" h="1054100">
                <a:moveTo>
                  <a:pt x="76201" y="0"/>
                </a:moveTo>
                <a:lnTo>
                  <a:pt x="3206749" y="0"/>
                </a:lnTo>
                <a:cubicBezTo>
                  <a:pt x="3248834" y="0"/>
                  <a:pt x="3282950" y="34116"/>
                  <a:pt x="3282950" y="76201"/>
                </a:cubicBezTo>
                <a:lnTo>
                  <a:pt x="3282950" y="977899"/>
                </a:lnTo>
                <a:cubicBezTo>
                  <a:pt x="3282950" y="1019984"/>
                  <a:pt x="3248834" y="1054100"/>
                  <a:pt x="3206749" y="1054100"/>
                </a:cubicBezTo>
                <a:lnTo>
                  <a:pt x="76201" y="1054100"/>
                </a:lnTo>
                <a:cubicBezTo>
                  <a:pt x="34116" y="1054100"/>
                  <a:pt x="0" y="1019984"/>
                  <a:pt x="0" y="977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4572000" y="3124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4635599" y="3181350"/>
            <a:ext cx="247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A1A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G5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953000" y="3143250"/>
            <a:ext cx="45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GPT-5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085013" y="3143250"/>
            <a:ext cx="628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8A2BE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94.6%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572000" y="3505200"/>
            <a:ext cx="31146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AIME 2025成绩接近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人类数学竞赛顶尖水平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，适合复杂数学问题解决、科学论文分析。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454525" y="4176716"/>
            <a:ext cx="3282950" cy="1054100"/>
          </a:xfrm>
          <a:custGeom>
            <a:avLst/>
            <a:gdLst/>
            <a:ahLst/>
            <a:cxnLst/>
            <a:rect l="l" t="t" r="r" b="b"/>
            <a:pathLst>
              <a:path w="3282950" h="1054100">
                <a:moveTo>
                  <a:pt x="76201" y="0"/>
                </a:moveTo>
                <a:lnTo>
                  <a:pt x="3206749" y="0"/>
                </a:lnTo>
                <a:cubicBezTo>
                  <a:pt x="3248834" y="0"/>
                  <a:pt x="3282950" y="34116"/>
                  <a:pt x="3282950" y="76201"/>
                </a:cubicBezTo>
                <a:lnTo>
                  <a:pt x="3282950" y="977899"/>
                </a:lnTo>
                <a:cubicBezTo>
                  <a:pt x="3282950" y="1019984"/>
                  <a:pt x="3248834" y="1054100"/>
                  <a:pt x="3206749" y="1054100"/>
                </a:cubicBezTo>
                <a:lnTo>
                  <a:pt x="76201" y="1054100"/>
                </a:lnTo>
                <a:cubicBezTo>
                  <a:pt x="34116" y="1054100"/>
                  <a:pt x="0" y="1019984"/>
                  <a:pt x="0" y="977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40000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4572000" y="429418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37" name="Text 35"/>
          <p:cNvSpPr/>
          <p:nvPr/>
        </p:nvSpPr>
        <p:spPr>
          <a:xfrm>
            <a:off x="4637981" y="4351339"/>
            <a:ext cx="238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G2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953000" y="4313239"/>
            <a:ext cx="733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Gemini 2.5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096621" y="4313239"/>
            <a:ext cx="619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86.7%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572000" y="4675189"/>
            <a:ext cx="31146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GPQA Diamond测试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84.0%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，结合多模态能力，适合处理包含图表、公式的科研文档。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112125" y="1266825"/>
            <a:ext cx="3686175" cy="4619625"/>
          </a:xfrm>
          <a:custGeom>
            <a:avLst/>
            <a:gdLst/>
            <a:ahLst/>
            <a:cxnLst/>
            <a:rect l="l" t="t" r="r" b="b"/>
            <a:pathLst>
              <a:path w="3686175" h="4619625">
                <a:moveTo>
                  <a:pt x="114308" y="0"/>
                </a:moveTo>
                <a:lnTo>
                  <a:pt x="3571867" y="0"/>
                </a:lnTo>
                <a:cubicBezTo>
                  <a:pt x="3634997" y="0"/>
                  <a:pt x="3686175" y="51178"/>
                  <a:pt x="3686175" y="114308"/>
                </a:cubicBezTo>
                <a:lnTo>
                  <a:pt x="3686175" y="4505317"/>
                </a:lnTo>
                <a:cubicBezTo>
                  <a:pt x="3686175" y="4568447"/>
                  <a:pt x="3634997" y="4619625"/>
                  <a:pt x="3571867" y="4619625"/>
                </a:cubicBezTo>
                <a:lnTo>
                  <a:pt x="114308" y="4619625"/>
                </a:lnTo>
                <a:cubicBezTo>
                  <a:pt x="51178" y="4619625"/>
                  <a:pt x="0" y="4568447"/>
                  <a:pt x="0" y="450531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25400">
            <a:solidFill>
              <a:srgbClr val="8A2BE2"/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9652000" y="14668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100000">
                <a:srgbClr val="00FFFF"/>
              </a:gs>
            </a:gsLst>
            <a:lin ang="2700000" scaled="1"/>
          </a:gradFill>
          <a:ln/>
        </p:spPr>
      </p:sp>
      <p:sp>
        <p:nvSpPr>
          <p:cNvPr id="43" name="Shape 41"/>
          <p:cNvSpPr/>
          <p:nvPr/>
        </p:nvSpPr>
        <p:spPr>
          <a:xfrm>
            <a:off x="9852025" y="162877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0" y="35719"/>
                </a:moveTo>
                <a:cubicBezTo>
                  <a:pt x="0" y="16018"/>
                  <a:pt x="16018" y="0"/>
                  <a:pt x="35719" y="0"/>
                </a:cubicBezTo>
                <a:lnTo>
                  <a:pt x="119156" y="0"/>
                </a:lnTo>
                <a:cubicBezTo>
                  <a:pt x="128643" y="0"/>
                  <a:pt x="137740" y="3739"/>
                  <a:pt x="144438" y="10437"/>
                </a:cubicBezTo>
                <a:lnTo>
                  <a:pt x="203876" y="69931"/>
                </a:lnTo>
                <a:cubicBezTo>
                  <a:pt x="210573" y="76628"/>
                  <a:pt x="214313" y="85725"/>
                  <a:pt x="214313" y="95213"/>
                </a:cubicBezTo>
                <a:lnTo>
                  <a:pt x="214313" y="250031"/>
                </a:lnTo>
                <a:cubicBezTo>
                  <a:pt x="214313" y="269732"/>
                  <a:pt x="198295" y="285750"/>
                  <a:pt x="178594" y="285750"/>
                </a:cubicBezTo>
                <a:lnTo>
                  <a:pt x="35719" y="285750"/>
                </a:lnTo>
                <a:cubicBezTo>
                  <a:pt x="16018" y="285750"/>
                  <a:pt x="0" y="269732"/>
                  <a:pt x="0" y="250031"/>
                </a:cubicBezTo>
                <a:lnTo>
                  <a:pt x="0" y="35719"/>
                </a:lnTo>
                <a:close/>
                <a:moveTo>
                  <a:pt x="116086" y="32649"/>
                </a:moveTo>
                <a:lnTo>
                  <a:pt x="116086" y="84832"/>
                </a:lnTo>
                <a:cubicBezTo>
                  <a:pt x="116086" y="92255"/>
                  <a:pt x="122058" y="98227"/>
                  <a:pt x="129480" y="98227"/>
                </a:cubicBezTo>
                <a:lnTo>
                  <a:pt x="181663" y="98227"/>
                </a:lnTo>
                <a:lnTo>
                  <a:pt x="116086" y="32649"/>
                </a:lnTo>
                <a:close/>
                <a:moveTo>
                  <a:pt x="66973" y="142875"/>
                </a:moveTo>
                <a:cubicBezTo>
                  <a:pt x="59550" y="142875"/>
                  <a:pt x="53578" y="148847"/>
                  <a:pt x="53578" y="156270"/>
                </a:cubicBezTo>
                <a:cubicBezTo>
                  <a:pt x="53578" y="163692"/>
                  <a:pt x="59550" y="169664"/>
                  <a:pt x="66973" y="169664"/>
                </a:cubicBezTo>
                <a:lnTo>
                  <a:pt x="147340" y="169664"/>
                </a:lnTo>
                <a:cubicBezTo>
                  <a:pt x="154763" y="169664"/>
                  <a:pt x="160734" y="163692"/>
                  <a:pt x="160734" y="156270"/>
                </a:cubicBezTo>
                <a:cubicBezTo>
                  <a:pt x="160734" y="148847"/>
                  <a:pt x="154763" y="142875"/>
                  <a:pt x="147340" y="142875"/>
                </a:cubicBezTo>
                <a:lnTo>
                  <a:pt x="66973" y="142875"/>
                </a:lnTo>
                <a:close/>
                <a:moveTo>
                  <a:pt x="66973" y="196453"/>
                </a:moveTo>
                <a:cubicBezTo>
                  <a:pt x="59550" y="196453"/>
                  <a:pt x="53578" y="202425"/>
                  <a:pt x="53578" y="209848"/>
                </a:cubicBezTo>
                <a:cubicBezTo>
                  <a:pt x="53578" y="217270"/>
                  <a:pt x="59550" y="223242"/>
                  <a:pt x="66973" y="223242"/>
                </a:cubicBezTo>
                <a:lnTo>
                  <a:pt x="147340" y="223242"/>
                </a:lnTo>
                <a:cubicBezTo>
                  <a:pt x="154763" y="223242"/>
                  <a:pt x="160734" y="217270"/>
                  <a:pt x="160734" y="209848"/>
                </a:cubicBezTo>
                <a:cubicBezTo>
                  <a:pt x="160734" y="202425"/>
                  <a:pt x="154763" y="196453"/>
                  <a:pt x="147340" y="196453"/>
                </a:cubicBezTo>
                <a:lnTo>
                  <a:pt x="66973" y="19645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4" name="Text 42"/>
          <p:cNvSpPr/>
          <p:nvPr/>
        </p:nvSpPr>
        <p:spPr>
          <a:xfrm>
            <a:off x="8255000" y="2190750"/>
            <a:ext cx="3400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长文档处理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9518749" y="2536825"/>
            <a:ext cx="873125" cy="311150"/>
          </a:xfrm>
          <a:custGeom>
            <a:avLst/>
            <a:gdLst/>
            <a:ahLst/>
            <a:cxnLst/>
            <a:rect l="l" t="t" r="r" b="b"/>
            <a:pathLst>
              <a:path w="873125" h="311150">
                <a:moveTo>
                  <a:pt x="155575" y="0"/>
                </a:moveTo>
                <a:lnTo>
                  <a:pt x="717550" y="0"/>
                </a:lnTo>
                <a:cubicBezTo>
                  <a:pt x="803414" y="0"/>
                  <a:pt x="873125" y="69711"/>
                  <a:pt x="873125" y="155575"/>
                </a:cubicBezTo>
                <a:lnTo>
                  <a:pt x="873125" y="155575"/>
                </a:lnTo>
                <a:cubicBezTo>
                  <a:pt x="873125" y="241439"/>
                  <a:pt x="803414" y="311150"/>
                  <a:pt x="717550" y="311150"/>
                </a:cubicBezTo>
                <a:lnTo>
                  <a:pt x="155575" y="311150"/>
                </a:lnTo>
                <a:cubicBezTo>
                  <a:pt x="69653" y="311150"/>
                  <a:pt x="0" y="241497"/>
                  <a:pt x="0" y="155575"/>
                </a:cubicBezTo>
                <a:lnTo>
                  <a:pt x="0" y="155575"/>
                </a:lnTo>
                <a:cubicBezTo>
                  <a:pt x="0" y="69653"/>
                  <a:pt x="69653" y="0"/>
                  <a:pt x="155575" y="0"/>
                </a:cubicBezTo>
                <a:close/>
              </a:path>
            </a:pathLst>
          </a:custGeom>
          <a:solidFill>
            <a:srgbClr val="01FFFF">
              <a:alpha val="20000"/>
            </a:srgbClr>
          </a:solidFill>
          <a:ln w="8467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9602887" y="2609850"/>
            <a:ext cx="707727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百万Token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315325" y="3006727"/>
            <a:ext cx="3282950" cy="1711325"/>
          </a:xfrm>
          <a:custGeom>
            <a:avLst/>
            <a:gdLst/>
            <a:ahLst/>
            <a:cxnLst/>
            <a:rect l="l" t="t" r="r" b="b"/>
            <a:pathLst>
              <a:path w="3282950" h="1711325">
                <a:moveTo>
                  <a:pt x="76205" y="0"/>
                </a:moveTo>
                <a:lnTo>
                  <a:pt x="3206745" y="0"/>
                </a:lnTo>
                <a:cubicBezTo>
                  <a:pt x="3248832" y="0"/>
                  <a:pt x="3282950" y="34118"/>
                  <a:pt x="3282950" y="76205"/>
                </a:cubicBezTo>
                <a:lnTo>
                  <a:pt x="3282950" y="1635120"/>
                </a:lnTo>
                <a:cubicBezTo>
                  <a:pt x="3282950" y="1677207"/>
                  <a:pt x="3248832" y="1711325"/>
                  <a:pt x="3206745" y="1711325"/>
                </a:cubicBezTo>
                <a:lnTo>
                  <a:pt x="76205" y="1711325"/>
                </a:lnTo>
                <a:cubicBezTo>
                  <a:pt x="34118" y="1711325"/>
                  <a:pt x="0" y="1677207"/>
                  <a:pt x="0" y="163512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40000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8432800" y="3124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49" name="Text 47"/>
          <p:cNvSpPr/>
          <p:nvPr/>
        </p:nvSpPr>
        <p:spPr>
          <a:xfrm>
            <a:off x="8498781" y="3181350"/>
            <a:ext cx="238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G2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813800" y="3143250"/>
            <a:ext cx="733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Gemini 2.5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432800" y="3505200"/>
            <a:ext cx="31146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100万token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上下文窗口（计划扩展至200万），MRCR基准测试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91.5%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435975" y="4017963"/>
            <a:ext cx="1482725" cy="577850"/>
          </a:xfrm>
          <a:custGeom>
            <a:avLst/>
            <a:gdLst/>
            <a:ahLst/>
            <a:cxnLst/>
            <a:rect l="l" t="t" r="r" b="b"/>
            <a:pathLst>
              <a:path w="1482725" h="577850">
                <a:moveTo>
                  <a:pt x="38098" y="0"/>
                </a:moveTo>
                <a:lnTo>
                  <a:pt x="1444627" y="0"/>
                </a:lnTo>
                <a:cubicBezTo>
                  <a:pt x="1465654" y="0"/>
                  <a:pt x="1482725" y="17071"/>
                  <a:pt x="1482725" y="38098"/>
                </a:cubicBezTo>
                <a:lnTo>
                  <a:pt x="1482725" y="539752"/>
                </a:lnTo>
                <a:cubicBezTo>
                  <a:pt x="1482725" y="560793"/>
                  <a:pt x="1465668" y="577850"/>
                  <a:pt x="1444627" y="577850"/>
                </a:cubicBezTo>
                <a:lnTo>
                  <a:pt x="38098" y="577850"/>
                </a:lnTo>
                <a:cubicBezTo>
                  <a:pt x="17057" y="577850"/>
                  <a:pt x="0" y="560793"/>
                  <a:pt x="0" y="53975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53" name="Text 51"/>
          <p:cNvSpPr/>
          <p:nvPr/>
        </p:nvSpPr>
        <p:spPr>
          <a:xfrm>
            <a:off x="8472488" y="4097341"/>
            <a:ext cx="140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100万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486775" y="4364041"/>
            <a:ext cx="1381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Token上下文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9998075" y="4017963"/>
            <a:ext cx="1482725" cy="577850"/>
          </a:xfrm>
          <a:custGeom>
            <a:avLst/>
            <a:gdLst/>
            <a:ahLst/>
            <a:cxnLst/>
            <a:rect l="l" t="t" r="r" b="b"/>
            <a:pathLst>
              <a:path w="1482725" h="577850">
                <a:moveTo>
                  <a:pt x="38098" y="0"/>
                </a:moveTo>
                <a:lnTo>
                  <a:pt x="1444627" y="0"/>
                </a:lnTo>
                <a:cubicBezTo>
                  <a:pt x="1465654" y="0"/>
                  <a:pt x="1482725" y="17071"/>
                  <a:pt x="1482725" y="38098"/>
                </a:cubicBezTo>
                <a:lnTo>
                  <a:pt x="1482725" y="539752"/>
                </a:lnTo>
                <a:cubicBezTo>
                  <a:pt x="1482725" y="560793"/>
                  <a:pt x="1465668" y="577850"/>
                  <a:pt x="1444627" y="577850"/>
                </a:cubicBezTo>
                <a:lnTo>
                  <a:pt x="38098" y="577850"/>
                </a:lnTo>
                <a:cubicBezTo>
                  <a:pt x="17057" y="577850"/>
                  <a:pt x="0" y="560793"/>
                  <a:pt x="0" y="53975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10034588" y="4097341"/>
            <a:ext cx="140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8A2BE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91.5%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0048875" y="4364041"/>
            <a:ext cx="1381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MRCR测试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315325" y="5064127"/>
            <a:ext cx="3282950" cy="615950"/>
          </a:xfrm>
          <a:custGeom>
            <a:avLst/>
            <a:gdLst/>
            <a:ahLst/>
            <a:cxnLst/>
            <a:rect l="l" t="t" r="r" b="b"/>
            <a:pathLst>
              <a:path w="3282950" h="615950">
                <a:moveTo>
                  <a:pt x="76199" y="0"/>
                </a:moveTo>
                <a:lnTo>
                  <a:pt x="3206751" y="0"/>
                </a:lnTo>
                <a:cubicBezTo>
                  <a:pt x="3248834" y="0"/>
                  <a:pt x="3282950" y="34116"/>
                  <a:pt x="3282950" y="76199"/>
                </a:cubicBezTo>
                <a:lnTo>
                  <a:pt x="3282950" y="539751"/>
                </a:lnTo>
                <a:cubicBezTo>
                  <a:pt x="3282950" y="581806"/>
                  <a:pt x="3248806" y="615950"/>
                  <a:pt x="3206751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59" name="Shape 57"/>
          <p:cNvSpPr/>
          <p:nvPr/>
        </p:nvSpPr>
        <p:spPr>
          <a:xfrm>
            <a:off x="8468519" y="5207003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76286" y="100013"/>
                </a:moveTo>
                <a:cubicBezTo>
                  <a:pt x="78187" y="94204"/>
                  <a:pt x="81989" y="88943"/>
                  <a:pt x="86287" y="84412"/>
                </a:cubicBezTo>
                <a:cubicBezTo>
                  <a:pt x="94804" y="75452"/>
                  <a:pt x="100012" y="63341"/>
                  <a:pt x="100012" y="50006"/>
                </a:cubicBezTo>
                <a:cubicBezTo>
                  <a:pt x="100012" y="22399"/>
                  <a:pt x="77614" y="0"/>
                  <a:pt x="50006" y="0"/>
                </a:cubicBezTo>
                <a:cubicBezTo>
                  <a:pt x="22399" y="0"/>
                  <a:pt x="0" y="22399"/>
                  <a:pt x="0" y="50006"/>
                </a:cubicBezTo>
                <a:cubicBezTo>
                  <a:pt x="0" y="63341"/>
                  <a:pt x="5209" y="75452"/>
                  <a:pt x="13726" y="84412"/>
                </a:cubicBezTo>
                <a:cubicBezTo>
                  <a:pt x="18023" y="88943"/>
                  <a:pt x="21852" y="94204"/>
                  <a:pt x="23727" y="100013"/>
                </a:cubicBezTo>
                <a:lnTo>
                  <a:pt x="76260" y="100013"/>
                </a:lnTo>
                <a:close/>
                <a:moveTo>
                  <a:pt x="75009" y="112514"/>
                </a:moveTo>
                <a:lnTo>
                  <a:pt x="25003" y="112514"/>
                </a:lnTo>
                <a:lnTo>
                  <a:pt x="25003" y="116681"/>
                </a:lnTo>
                <a:cubicBezTo>
                  <a:pt x="25003" y="128193"/>
                  <a:pt x="34327" y="137517"/>
                  <a:pt x="45839" y="137517"/>
                </a:cubicBezTo>
                <a:lnTo>
                  <a:pt x="54173" y="137517"/>
                </a:lnTo>
                <a:cubicBezTo>
                  <a:pt x="65685" y="137517"/>
                  <a:pt x="75009" y="128193"/>
                  <a:pt x="75009" y="116681"/>
                </a:cubicBezTo>
                <a:lnTo>
                  <a:pt x="75009" y="112514"/>
                </a:lnTo>
                <a:close/>
                <a:moveTo>
                  <a:pt x="47923" y="29170"/>
                </a:moveTo>
                <a:cubicBezTo>
                  <a:pt x="37557" y="29170"/>
                  <a:pt x="29170" y="37557"/>
                  <a:pt x="29170" y="47923"/>
                </a:cubicBezTo>
                <a:cubicBezTo>
                  <a:pt x="29170" y="51387"/>
                  <a:pt x="26384" y="54173"/>
                  <a:pt x="22920" y="54173"/>
                </a:cubicBezTo>
                <a:cubicBezTo>
                  <a:pt x="19456" y="54173"/>
                  <a:pt x="16669" y="51387"/>
                  <a:pt x="16669" y="47923"/>
                </a:cubicBezTo>
                <a:cubicBezTo>
                  <a:pt x="16669" y="30655"/>
                  <a:pt x="30655" y="16669"/>
                  <a:pt x="47923" y="16669"/>
                </a:cubicBezTo>
                <a:cubicBezTo>
                  <a:pt x="51387" y="16669"/>
                  <a:pt x="54173" y="19456"/>
                  <a:pt x="54173" y="22920"/>
                </a:cubicBezTo>
                <a:cubicBezTo>
                  <a:pt x="54173" y="26384"/>
                  <a:pt x="51387" y="29170"/>
                  <a:pt x="47923" y="29170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60" name="Text 58"/>
          <p:cNvSpPr/>
          <p:nvPr/>
        </p:nvSpPr>
        <p:spPr>
          <a:xfrm>
            <a:off x="8661400" y="5181600"/>
            <a:ext cx="2886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最佳应用场景：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整本书籍、大型代码库、详细技术文档分析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384175" y="6048378"/>
            <a:ext cx="5635625" cy="425450"/>
          </a:xfrm>
          <a:custGeom>
            <a:avLst/>
            <a:gdLst/>
            <a:ahLst/>
            <a:cxnLst/>
            <a:rect l="l" t="t" r="r" b="b"/>
            <a:pathLst>
              <a:path w="5635625" h="425450">
                <a:moveTo>
                  <a:pt x="76198" y="0"/>
                </a:moveTo>
                <a:lnTo>
                  <a:pt x="5559427" y="0"/>
                </a:lnTo>
                <a:cubicBezTo>
                  <a:pt x="5601510" y="0"/>
                  <a:pt x="5635625" y="34115"/>
                  <a:pt x="5635625" y="76198"/>
                </a:cubicBezTo>
                <a:lnTo>
                  <a:pt x="5635625" y="349252"/>
                </a:lnTo>
                <a:cubicBezTo>
                  <a:pt x="5635625" y="391335"/>
                  <a:pt x="5601510" y="425450"/>
                  <a:pt x="5559427" y="425450"/>
                </a:cubicBezTo>
                <a:lnTo>
                  <a:pt x="76198" y="425450"/>
                </a:lnTo>
                <a:cubicBezTo>
                  <a:pt x="34115" y="425450"/>
                  <a:pt x="0" y="391335"/>
                  <a:pt x="0" y="34925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62" name="Shape 60"/>
          <p:cNvSpPr/>
          <p:nvPr/>
        </p:nvSpPr>
        <p:spPr>
          <a:xfrm>
            <a:off x="520700" y="61912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67873" y="0"/>
                  <a:pt x="69071" y="260"/>
                  <a:pt x="70165" y="755"/>
                </a:cubicBezTo>
                <a:lnTo>
                  <a:pt x="119234" y="21565"/>
                </a:lnTo>
                <a:cubicBezTo>
                  <a:pt x="124964" y="23987"/>
                  <a:pt x="129235" y="29639"/>
                  <a:pt x="129209" y="36463"/>
                </a:cubicBezTo>
                <a:cubicBezTo>
                  <a:pt x="129079" y="62299"/>
                  <a:pt x="118452" y="109571"/>
                  <a:pt x="73577" y="131058"/>
                </a:cubicBezTo>
                <a:cubicBezTo>
                  <a:pt x="69227" y="133142"/>
                  <a:pt x="64175" y="133142"/>
                  <a:pt x="59825" y="131058"/>
                </a:cubicBezTo>
                <a:cubicBezTo>
                  <a:pt x="14924" y="109571"/>
                  <a:pt x="4323" y="62299"/>
                  <a:pt x="4193" y="36463"/>
                </a:cubicBezTo>
                <a:cubicBezTo>
                  <a:pt x="4167" y="29639"/>
                  <a:pt x="8439" y="23987"/>
                  <a:pt x="14168" y="21565"/>
                </a:cubicBezTo>
                <a:lnTo>
                  <a:pt x="63211" y="755"/>
                </a:lnTo>
                <a:cubicBezTo>
                  <a:pt x="64305" y="260"/>
                  <a:pt x="65477" y="0"/>
                  <a:pt x="66675" y="0"/>
                </a:cubicBezTo>
                <a:close/>
                <a:moveTo>
                  <a:pt x="66675" y="17398"/>
                </a:moveTo>
                <a:lnTo>
                  <a:pt x="66675" y="115874"/>
                </a:lnTo>
                <a:cubicBezTo>
                  <a:pt x="102617" y="98476"/>
                  <a:pt x="112280" y="59929"/>
                  <a:pt x="112514" y="36854"/>
                </a:cubicBezTo>
                <a:lnTo>
                  <a:pt x="66675" y="17424"/>
                </a:lnTo>
                <a:lnTo>
                  <a:pt x="66675" y="17424"/>
                </a:ln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63" name="Text 61"/>
          <p:cNvSpPr/>
          <p:nvPr/>
        </p:nvSpPr>
        <p:spPr>
          <a:xfrm>
            <a:off x="730250" y="6165856"/>
            <a:ext cx="5238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安全稳定性：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Claude通过Constitutional AI训练，安全优先理念，有害性降低65%。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175375" y="6048378"/>
            <a:ext cx="5635625" cy="425450"/>
          </a:xfrm>
          <a:custGeom>
            <a:avLst/>
            <a:gdLst/>
            <a:ahLst/>
            <a:cxnLst/>
            <a:rect l="l" t="t" r="r" b="b"/>
            <a:pathLst>
              <a:path w="5635625" h="425450">
                <a:moveTo>
                  <a:pt x="76198" y="0"/>
                </a:moveTo>
                <a:lnTo>
                  <a:pt x="5559427" y="0"/>
                </a:lnTo>
                <a:cubicBezTo>
                  <a:pt x="5601510" y="0"/>
                  <a:pt x="5635625" y="34115"/>
                  <a:pt x="5635625" y="76198"/>
                </a:cubicBezTo>
                <a:lnTo>
                  <a:pt x="5635625" y="349252"/>
                </a:lnTo>
                <a:cubicBezTo>
                  <a:pt x="5635625" y="391335"/>
                  <a:pt x="5601510" y="425450"/>
                  <a:pt x="5559427" y="425450"/>
                </a:cubicBezTo>
                <a:lnTo>
                  <a:pt x="76198" y="425450"/>
                </a:lnTo>
                <a:cubicBezTo>
                  <a:pt x="34115" y="425450"/>
                  <a:pt x="0" y="391335"/>
                  <a:pt x="0" y="34925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65" name="Shape 63"/>
          <p:cNvSpPr/>
          <p:nvPr/>
        </p:nvSpPr>
        <p:spPr>
          <a:xfrm>
            <a:off x="6320235" y="619125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6669" y="8334"/>
                </a:moveTo>
                <a:cubicBezTo>
                  <a:pt x="7475" y="8334"/>
                  <a:pt x="0" y="15809"/>
                  <a:pt x="0" y="25003"/>
                </a:cubicBezTo>
                <a:lnTo>
                  <a:pt x="0" y="41672"/>
                </a:lnTo>
                <a:cubicBezTo>
                  <a:pt x="0" y="50866"/>
                  <a:pt x="7475" y="58341"/>
                  <a:pt x="16669" y="58341"/>
                </a:cubicBezTo>
                <a:lnTo>
                  <a:pt x="100013" y="58341"/>
                </a:lnTo>
                <a:cubicBezTo>
                  <a:pt x="109206" y="58341"/>
                  <a:pt x="116681" y="50866"/>
                  <a:pt x="116681" y="41672"/>
                </a:cubicBezTo>
                <a:lnTo>
                  <a:pt x="116681" y="25003"/>
                </a:lnTo>
                <a:cubicBezTo>
                  <a:pt x="116681" y="15809"/>
                  <a:pt x="109206" y="8334"/>
                  <a:pt x="100013" y="8334"/>
                </a:cubicBezTo>
                <a:lnTo>
                  <a:pt x="16669" y="8334"/>
                </a:lnTo>
                <a:close/>
                <a:moveTo>
                  <a:pt x="72926" y="27087"/>
                </a:moveTo>
                <a:cubicBezTo>
                  <a:pt x="76376" y="27087"/>
                  <a:pt x="79177" y="29888"/>
                  <a:pt x="79177" y="33337"/>
                </a:cubicBezTo>
                <a:cubicBezTo>
                  <a:pt x="79177" y="36787"/>
                  <a:pt x="76376" y="39588"/>
                  <a:pt x="72926" y="39588"/>
                </a:cubicBezTo>
                <a:cubicBezTo>
                  <a:pt x="69476" y="39588"/>
                  <a:pt x="66675" y="36787"/>
                  <a:pt x="66675" y="33337"/>
                </a:cubicBezTo>
                <a:cubicBezTo>
                  <a:pt x="66675" y="29888"/>
                  <a:pt x="69476" y="27087"/>
                  <a:pt x="72926" y="27087"/>
                </a:cubicBezTo>
                <a:close/>
                <a:moveTo>
                  <a:pt x="87511" y="33337"/>
                </a:moveTo>
                <a:cubicBezTo>
                  <a:pt x="87511" y="29888"/>
                  <a:pt x="90312" y="27087"/>
                  <a:pt x="93762" y="27087"/>
                </a:cubicBezTo>
                <a:cubicBezTo>
                  <a:pt x="97212" y="27087"/>
                  <a:pt x="100013" y="29888"/>
                  <a:pt x="100013" y="33337"/>
                </a:cubicBezTo>
                <a:cubicBezTo>
                  <a:pt x="100013" y="36787"/>
                  <a:pt x="97212" y="39588"/>
                  <a:pt x="93762" y="39588"/>
                </a:cubicBezTo>
                <a:cubicBezTo>
                  <a:pt x="90312" y="39588"/>
                  <a:pt x="87511" y="36787"/>
                  <a:pt x="87511" y="33337"/>
                </a:cubicBezTo>
                <a:close/>
                <a:moveTo>
                  <a:pt x="16669" y="75009"/>
                </a:moveTo>
                <a:cubicBezTo>
                  <a:pt x="7475" y="75009"/>
                  <a:pt x="0" y="82484"/>
                  <a:pt x="0" y="91678"/>
                </a:cubicBezTo>
                <a:lnTo>
                  <a:pt x="0" y="108347"/>
                </a:lnTo>
                <a:cubicBezTo>
                  <a:pt x="0" y="117541"/>
                  <a:pt x="7475" y="125016"/>
                  <a:pt x="16669" y="125016"/>
                </a:cubicBezTo>
                <a:lnTo>
                  <a:pt x="100013" y="125016"/>
                </a:lnTo>
                <a:cubicBezTo>
                  <a:pt x="109206" y="125016"/>
                  <a:pt x="116681" y="117541"/>
                  <a:pt x="116681" y="108347"/>
                </a:cubicBezTo>
                <a:lnTo>
                  <a:pt x="116681" y="91678"/>
                </a:lnTo>
                <a:cubicBezTo>
                  <a:pt x="116681" y="82484"/>
                  <a:pt x="109206" y="75009"/>
                  <a:pt x="100013" y="75009"/>
                </a:cubicBezTo>
                <a:lnTo>
                  <a:pt x="16669" y="75009"/>
                </a:lnTo>
                <a:close/>
                <a:moveTo>
                  <a:pt x="72926" y="93762"/>
                </a:moveTo>
                <a:cubicBezTo>
                  <a:pt x="76376" y="93762"/>
                  <a:pt x="79177" y="96563"/>
                  <a:pt x="79177" y="100013"/>
                </a:cubicBezTo>
                <a:cubicBezTo>
                  <a:pt x="79177" y="103462"/>
                  <a:pt x="76376" y="106263"/>
                  <a:pt x="72926" y="106263"/>
                </a:cubicBezTo>
                <a:cubicBezTo>
                  <a:pt x="69476" y="106263"/>
                  <a:pt x="66675" y="103462"/>
                  <a:pt x="66675" y="100013"/>
                </a:cubicBezTo>
                <a:cubicBezTo>
                  <a:pt x="66675" y="96563"/>
                  <a:pt x="69476" y="93762"/>
                  <a:pt x="72926" y="93762"/>
                </a:cubicBezTo>
                <a:close/>
                <a:moveTo>
                  <a:pt x="87511" y="100013"/>
                </a:moveTo>
                <a:cubicBezTo>
                  <a:pt x="87511" y="96563"/>
                  <a:pt x="90312" y="93762"/>
                  <a:pt x="93762" y="93762"/>
                </a:cubicBezTo>
                <a:cubicBezTo>
                  <a:pt x="97212" y="93762"/>
                  <a:pt x="100013" y="96563"/>
                  <a:pt x="100013" y="100013"/>
                </a:cubicBezTo>
                <a:cubicBezTo>
                  <a:pt x="100013" y="103462"/>
                  <a:pt x="97212" y="106263"/>
                  <a:pt x="93762" y="106263"/>
                </a:cubicBezTo>
                <a:cubicBezTo>
                  <a:pt x="90312" y="106263"/>
                  <a:pt x="87511" y="103462"/>
                  <a:pt x="87511" y="100013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66" name="Text 64"/>
          <p:cNvSpPr/>
          <p:nvPr/>
        </p:nvSpPr>
        <p:spPr>
          <a:xfrm>
            <a:off x="6521450" y="6165856"/>
            <a:ext cx="5238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企业部署：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Llama完全开源，支持私有化部署，适合对数据主权要求高的企业。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1cdd6c7814d8812affc1e01823095354643bbb77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1111" r="1111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D">
                  <a:alpha val="80000"/>
                </a:srgbClr>
              </a:gs>
              <a:gs pos="50000">
                <a:srgbClr val="01FFFF">
                  <a:alpha val="40000"/>
                </a:srgbClr>
              </a:gs>
              <a:gs pos="100000">
                <a:srgbClr val="1A1A1D">
                  <a:alpha val="9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 rot="-720000">
            <a:off x="314984" y="842032"/>
            <a:ext cx="876300" cy="876300"/>
          </a:xfrm>
          <a:custGeom>
            <a:avLst/>
            <a:gdLst/>
            <a:ahLst/>
            <a:cxnLst/>
            <a:rect l="l" t="t" r="r" b="b"/>
            <a:pathLst>
              <a:path w="876300" h="876300">
                <a:moveTo>
                  <a:pt x="114296" y="0"/>
                </a:moveTo>
                <a:lnTo>
                  <a:pt x="762004" y="0"/>
                </a:lnTo>
                <a:cubicBezTo>
                  <a:pt x="825128" y="0"/>
                  <a:pt x="876300" y="51172"/>
                  <a:pt x="876300" y="114296"/>
                </a:cubicBezTo>
                <a:lnTo>
                  <a:pt x="876300" y="762004"/>
                </a:lnTo>
                <a:cubicBezTo>
                  <a:pt x="876300" y="825128"/>
                  <a:pt x="825128" y="876300"/>
                  <a:pt x="762004" y="876300"/>
                </a:cubicBezTo>
                <a:lnTo>
                  <a:pt x="114296" y="876300"/>
                </a:lnTo>
                <a:cubicBezTo>
                  <a:pt x="51172" y="876300"/>
                  <a:pt x="0" y="825128"/>
                  <a:pt x="0" y="762004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8A2BE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57610" y="1136666"/>
            <a:ext cx="7905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524000" y="1327156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38100" y="0"/>
                </a:moveTo>
                <a:lnTo>
                  <a:pt x="1181100" y="0"/>
                </a:lnTo>
                <a:cubicBezTo>
                  <a:pt x="1202128" y="0"/>
                  <a:pt x="1219200" y="17072"/>
                  <a:pt x="1219200" y="38100"/>
                </a:cubicBezTo>
                <a:lnTo>
                  <a:pt x="1219200" y="38100"/>
                </a:lnTo>
                <a:cubicBezTo>
                  <a:pt x="1219200" y="59128"/>
                  <a:pt x="1202128" y="76200"/>
                  <a:pt x="1181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FFFF"/>
              </a:gs>
              <a:gs pos="100000">
                <a:srgbClr val="8A2BE2"/>
              </a:gs>
            </a:gsLst>
            <a:lin ang="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381000" y="2127256"/>
            <a:ext cx="118872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商业模式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重构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641856"/>
            <a:ext cx="6543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从订阅制到价值共享的范式转移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4175" y="5445131"/>
            <a:ext cx="1644650" cy="501650"/>
          </a:xfrm>
          <a:custGeom>
            <a:avLst/>
            <a:gdLst/>
            <a:ahLst/>
            <a:cxnLst/>
            <a:rect l="l" t="t" r="r" b="b"/>
            <a:pathLst>
              <a:path w="1644650" h="501650">
                <a:moveTo>
                  <a:pt x="76201" y="0"/>
                </a:moveTo>
                <a:lnTo>
                  <a:pt x="1568449" y="0"/>
                </a:lnTo>
                <a:cubicBezTo>
                  <a:pt x="1610506" y="0"/>
                  <a:pt x="1644650" y="34144"/>
                  <a:pt x="1644650" y="76201"/>
                </a:cubicBezTo>
                <a:lnTo>
                  <a:pt x="1644650" y="425449"/>
                </a:lnTo>
                <a:cubicBezTo>
                  <a:pt x="1644650" y="467506"/>
                  <a:pt x="1610506" y="501650"/>
                  <a:pt x="1568449" y="501650"/>
                </a:cubicBezTo>
                <a:lnTo>
                  <a:pt x="76201" y="501650"/>
                </a:lnTo>
                <a:cubicBezTo>
                  <a:pt x="34144" y="501650"/>
                  <a:pt x="0" y="467506"/>
                  <a:pt x="0" y="4254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1FFFF">
              <a:alpha val="20000"/>
            </a:srgbClr>
          </a:solidFill>
          <a:ln w="8467">
            <a:solidFill>
              <a:srgbClr val="01FFFF">
                <a:alpha val="50196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30238" y="55816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0" y="150019"/>
                </a:moveTo>
                <a:cubicBezTo>
                  <a:pt x="0" y="185514"/>
                  <a:pt x="28798" y="214313"/>
                  <a:pt x="64294" y="214313"/>
                </a:cubicBezTo>
                <a:lnTo>
                  <a:pt x="200025" y="214313"/>
                </a:lnTo>
                <a:cubicBezTo>
                  <a:pt x="231591" y="214313"/>
                  <a:pt x="257175" y="188729"/>
                  <a:pt x="257175" y="157163"/>
                </a:cubicBezTo>
                <a:cubicBezTo>
                  <a:pt x="257175" y="134124"/>
                  <a:pt x="243557" y="114255"/>
                  <a:pt x="223912" y="105236"/>
                </a:cubicBezTo>
                <a:cubicBezTo>
                  <a:pt x="226903" y="99387"/>
                  <a:pt x="228600" y="92735"/>
                  <a:pt x="228600" y="85725"/>
                </a:cubicBezTo>
                <a:cubicBezTo>
                  <a:pt x="228600" y="62061"/>
                  <a:pt x="209401" y="42863"/>
                  <a:pt x="185738" y="42863"/>
                </a:cubicBezTo>
                <a:cubicBezTo>
                  <a:pt x="177835" y="42863"/>
                  <a:pt x="170468" y="45006"/>
                  <a:pt x="164128" y="48711"/>
                </a:cubicBezTo>
                <a:cubicBezTo>
                  <a:pt x="153367" y="28262"/>
                  <a:pt x="131891" y="14288"/>
                  <a:pt x="107156" y="14288"/>
                </a:cubicBezTo>
                <a:cubicBezTo>
                  <a:pt x="71661" y="14288"/>
                  <a:pt x="42863" y="43086"/>
                  <a:pt x="42863" y="78581"/>
                </a:cubicBezTo>
                <a:cubicBezTo>
                  <a:pt x="42863" y="82153"/>
                  <a:pt x="43175" y="85680"/>
                  <a:pt x="43711" y="89074"/>
                </a:cubicBezTo>
                <a:cubicBezTo>
                  <a:pt x="18306" y="97646"/>
                  <a:pt x="0" y="121712"/>
                  <a:pt x="0" y="150019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11" name="Text 8"/>
          <p:cNvSpPr/>
          <p:nvPr/>
        </p:nvSpPr>
        <p:spPr>
          <a:xfrm>
            <a:off x="1016000" y="5562600"/>
            <a:ext cx="866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MaaS崛起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338586" y="5445131"/>
            <a:ext cx="1597025" cy="501650"/>
          </a:xfrm>
          <a:custGeom>
            <a:avLst/>
            <a:gdLst/>
            <a:ahLst/>
            <a:cxnLst/>
            <a:rect l="l" t="t" r="r" b="b"/>
            <a:pathLst>
              <a:path w="1597025" h="501650">
                <a:moveTo>
                  <a:pt x="76201" y="0"/>
                </a:moveTo>
                <a:lnTo>
                  <a:pt x="1520824" y="0"/>
                </a:lnTo>
                <a:cubicBezTo>
                  <a:pt x="1562881" y="0"/>
                  <a:pt x="1597025" y="34144"/>
                  <a:pt x="1597025" y="76201"/>
                </a:cubicBezTo>
                <a:lnTo>
                  <a:pt x="1597025" y="425449"/>
                </a:lnTo>
                <a:cubicBezTo>
                  <a:pt x="1597025" y="467506"/>
                  <a:pt x="1562881" y="501650"/>
                  <a:pt x="1520824" y="501650"/>
                </a:cubicBezTo>
                <a:lnTo>
                  <a:pt x="76201" y="501650"/>
                </a:lnTo>
                <a:cubicBezTo>
                  <a:pt x="34144" y="501650"/>
                  <a:pt x="0" y="467506"/>
                  <a:pt x="0" y="4254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8A2BE2">
              <a:alpha val="20000"/>
            </a:srgbClr>
          </a:solidFill>
          <a:ln w="8467">
            <a:solidFill>
              <a:srgbClr val="8A2BE2">
                <a:alpha val="50196"/>
              </a:srgbClr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2598936" y="55816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4357" y="85725"/>
                </a:moveTo>
                <a:lnTo>
                  <a:pt x="217884" y="85725"/>
                </a:lnTo>
                <a:cubicBezTo>
                  <a:pt x="223823" y="85725"/>
                  <a:pt x="228600" y="80948"/>
                  <a:pt x="228600" y="75009"/>
                </a:cubicBezTo>
                <a:lnTo>
                  <a:pt x="228600" y="10716"/>
                </a:lnTo>
                <a:cubicBezTo>
                  <a:pt x="228600" y="6385"/>
                  <a:pt x="226010" y="2456"/>
                  <a:pt x="221992" y="804"/>
                </a:cubicBezTo>
                <a:cubicBezTo>
                  <a:pt x="217974" y="-848"/>
                  <a:pt x="213375" y="89"/>
                  <a:pt x="210294" y="3125"/>
                </a:cubicBezTo>
                <a:lnTo>
                  <a:pt x="187211" y="26253"/>
                </a:lnTo>
                <a:cubicBezTo>
                  <a:pt x="167432" y="9867"/>
                  <a:pt x="141982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ubicBezTo>
                  <a:pt x="35362" y="60499"/>
                  <a:pt x="71125" y="28575"/>
                  <a:pt x="114300" y="28575"/>
                </a:cubicBezTo>
                <a:cubicBezTo>
                  <a:pt x="134124" y="28575"/>
                  <a:pt x="152340" y="35272"/>
                  <a:pt x="166851" y="46568"/>
                </a:cubicBezTo>
                <a:lnTo>
                  <a:pt x="146000" y="67419"/>
                </a:lnTo>
                <a:cubicBezTo>
                  <a:pt x="142920" y="70500"/>
                  <a:pt x="142027" y="75099"/>
                  <a:pt x="143679" y="79117"/>
                </a:cubicBezTo>
                <a:cubicBezTo>
                  <a:pt x="145331" y="83135"/>
                  <a:pt x="149260" y="85725"/>
                  <a:pt x="153591" y="85725"/>
                </a:cubicBezTo>
                <a:lnTo>
                  <a:pt x="214357" y="85725"/>
                </a:lnTo>
                <a:close/>
                <a:moveTo>
                  <a:pt x="227484" y="130597"/>
                </a:moveTo>
                <a:cubicBezTo>
                  <a:pt x="228600" y="122783"/>
                  <a:pt x="223153" y="115550"/>
                  <a:pt x="215384" y="114434"/>
                </a:cubicBezTo>
                <a:cubicBezTo>
                  <a:pt x="207615" y="113318"/>
                  <a:pt x="200338" y="118765"/>
                  <a:pt x="199221" y="126534"/>
                </a:cubicBezTo>
                <a:cubicBezTo>
                  <a:pt x="193283" y="168057"/>
                  <a:pt x="157520" y="199980"/>
                  <a:pt x="114345" y="199980"/>
                </a:cubicBezTo>
                <a:cubicBezTo>
                  <a:pt x="94521" y="199980"/>
                  <a:pt x="76304" y="193283"/>
                  <a:pt x="61793" y="181987"/>
                </a:cubicBezTo>
                <a:lnTo>
                  <a:pt x="82600" y="161181"/>
                </a:lnTo>
                <a:cubicBezTo>
                  <a:pt x="85680" y="158100"/>
                  <a:pt x="86573" y="153501"/>
                  <a:pt x="84921" y="149483"/>
                </a:cubicBezTo>
                <a:cubicBezTo>
                  <a:pt x="83269" y="145465"/>
                  <a:pt x="79340" y="142875"/>
                  <a:pt x="75009" y="142875"/>
                </a:cubicBezTo>
                <a:lnTo>
                  <a:pt x="10716" y="142875"/>
                </a:lnTo>
                <a:cubicBezTo>
                  <a:pt x="4777" y="142875"/>
                  <a:pt x="0" y="147652"/>
                  <a:pt x="0" y="153591"/>
                </a:cubicBezTo>
                <a:lnTo>
                  <a:pt x="0" y="217884"/>
                </a:lnTo>
                <a:cubicBezTo>
                  <a:pt x="0" y="222215"/>
                  <a:pt x="2590" y="226144"/>
                  <a:pt x="6608" y="227796"/>
                </a:cubicBezTo>
                <a:cubicBezTo>
                  <a:pt x="10626" y="229448"/>
                  <a:pt x="15225" y="228511"/>
                  <a:pt x="18306" y="225475"/>
                </a:cubicBezTo>
                <a:lnTo>
                  <a:pt x="41434" y="202347"/>
                </a:lnTo>
                <a:cubicBezTo>
                  <a:pt x="61168" y="218733"/>
                  <a:pt x="86618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2970411" y="5562600"/>
            <a:ext cx="81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SaaS革新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246860" y="5445131"/>
            <a:ext cx="1549400" cy="501650"/>
          </a:xfrm>
          <a:custGeom>
            <a:avLst/>
            <a:gdLst/>
            <a:ahLst/>
            <a:cxnLst/>
            <a:rect l="l" t="t" r="r" b="b"/>
            <a:pathLst>
              <a:path w="1549400" h="501650">
                <a:moveTo>
                  <a:pt x="76201" y="0"/>
                </a:moveTo>
                <a:lnTo>
                  <a:pt x="1473199" y="0"/>
                </a:lnTo>
                <a:cubicBezTo>
                  <a:pt x="1515256" y="0"/>
                  <a:pt x="1549400" y="34144"/>
                  <a:pt x="1549400" y="76201"/>
                </a:cubicBezTo>
                <a:lnTo>
                  <a:pt x="1549400" y="425449"/>
                </a:lnTo>
                <a:cubicBezTo>
                  <a:pt x="1549400" y="467506"/>
                  <a:pt x="1515256" y="501650"/>
                  <a:pt x="1473199" y="501650"/>
                </a:cubicBezTo>
                <a:lnTo>
                  <a:pt x="76201" y="501650"/>
                </a:lnTo>
                <a:cubicBezTo>
                  <a:pt x="34144" y="501650"/>
                  <a:pt x="0" y="467506"/>
                  <a:pt x="0" y="4254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1FFFF">
              <a:alpha val="20000"/>
            </a:srgbClr>
          </a:solidFill>
          <a:ln w="8467">
            <a:solidFill>
              <a:srgbClr val="01FFFF">
                <a:alpha val="50196"/>
              </a:srgbClr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4550073" y="5581650"/>
            <a:ext cx="142875" cy="228600"/>
          </a:xfrm>
          <a:custGeom>
            <a:avLst/>
            <a:gdLst/>
            <a:ahLst/>
            <a:cxnLst/>
            <a:rect l="l" t="t" r="r" b="b"/>
            <a:pathLst>
              <a:path w="142875" h="228600">
                <a:moveTo>
                  <a:pt x="60722" y="10716"/>
                </a:moveTo>
                <a:cubicBezTo>
                  <a:pt x="60722" y="4777"/>
                  <a:pt x="65499" y="0"/>
                  <a:pt x="71438" y="0"/>
                </a:cubicBezTo>
                <a:cubicBezTo>
                  <a:pt x="77376" y="0"/>
                  <a:pt x="82153" y="4777"/>
                  <a:pt x="82153" y="10716"/>
                </a:cubicBezTo>
                <a:lnTo>
                  <a:pt x="82153" y="28575"/>
                </a:lnTo>
                <a:lnTo>
                  <a:pt x="107156" y="28575"/>
                </a:lnTo>
                <a:cubicBezTo>
                  <a:pt x="115059" y="28575"/>
                  <a:pt x="121444" y="34960"/>
                  <a:pt x="121444" y="42863"/>
                </a:cubicBezTo>
                <a:cubicBezTo>
                  <a:pt x="121444" y="50765"/>
                  <a:pt x="115059" y="57150"/>
                  <a:pt x="107156" y="57150"/>
                </a:cubicBezTo>
                <a:lnTo>
                  <a:pt x="55855" y="57150"/>
                </a:lnTo>
                <a:cubicBezTo>
                  <a:pt x="44738" y="57150"/>
                  <a:pt x="35719" y="66169"/>
                  <a:pt x="35719" y="77286"/>
                </a:cubicBezTo>
                <a:cubicBezTo>
                  <a:pt x="35719" y="87332"/>
                  <a:pt x="43086" y="95816"/>
                  <a:pt x="52998" y="97244"/>
                </a:cubicBezTo>
                <a:lnTo>
                  <a:pt x="93896" y="103093"/>
                </a:lnTo>
                <a:cubicBezTo>
                  <a:pt x="117917" y="106531"/>
                  <a:pt x="135731" y="127069"/>
                  <a:pt x="135731" y="151314"/>
                </a:cubicBezTo>
                <a:cubicBezTo>
                  <a:pt x="135731" y="178237"/>
                  <a:pt x="113898" y="200025"/>
                  <a:pt x="87020" y="200025"/>
                </a:cubicBezTo>
                <a:lnTo>
                  <a:pt x="82153" y="200025"/>
                </a:lnTo>
                <a:lnTo>
                  <a:pt x="82153" y="217884"/>
                </a:lnTo>
                <a:cubicBezTo>
                  <a:pt x="82153" y="223823"/>
                  <a:pt x="77376" y="228600"/>
                  <a:pt x="71438" y="228600"/>
                </a:cubicBezTo>
                <a:cubicBezTo>
                  <a:pt x="65499" y="228600"/>
                  <a:pt x="60722" y="223823"/>
                  <a:pt x="60722" y="217884"/>
                </a:cubicBezTo>
                <a:lnTo>
                  <a:pt x="60722" y="200025"/>
                </a:lnTo>
                <a:lnTo>
                  <a:pt x="28575" y="200025"/>
                </a:lnTo>
                <a:cubicBezTo>
                  <a:pt x="20672" y="200025"/>
                  <a:pt x="14288" y="193640"/>
                  <a:pt x="14288" y="185738"/>
                </a:cubicBezTo>
                <a:cubicBezTo>
                  <a:pt x="14288" y="177835"/>
                  <a:pt x="20672" y="171450"/>
                  <a:pt x="28575" y="171450"/>
                </a:cubicBezTo>
                <a:lnTo>
                  <a:pt x="87020" y="171450"/>
                </a:lnTo>
                <a:cubicBezTo>
                  <a:pt x="98137" y="171450"/>
                  <a:pt x="107156" y="162431"/>
                  <a:pt x="107156" y="151314"/>
                </a:cubicBezTo>
                <a:cubicBezTo>
                  <a:pt x="107156" y="141268"/>
                  <a:pt x="99789" y="132784"/>
                  <a:pt x="89877" y="131356"/>
                </a:cubicBezTo>
                <a:lnTo>
                  <a:pt x="48979" y="125507"/>
                </a:lnTo>
                <a:cubicBezTo>
                  <a:pt x="24958" y="122113"/>
                  <a:pt x="7144" y="101531"/>
                  <a:pt x="7144" y="77286"/>
                </a:cubicBezTo>
                <a:cubicBezTo>
                  <a:pt x="7144" y="50408"/>
                  <a:pt x="28977" y="28575"/>
                  <a:pt x="55855" y="28575"/>
                </a:cubicBezTo>
                <a:lnTo>
                  <a:pt x="60722" y="28575"/>
                </a:lnTo>
                <a:lnTo>
                  <a:pt x="60722" y="10716"/>
                </a:ln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17" name="Text 14"/>
          <p:cNvSpPr/>
          <p:nvPr/>
        </p:nvSpPr>
        <p:spPr>
          <a:xfrm>
            <a:off x="4878685" y="5562600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成本优化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" cy="304800"/>
          </a:xfrm>
          <a:custGeom>
            <a:avLst/>
            <a:gdLst/>
            <a:ahLst/>
            <a:cxnLst/>
            <a:rect l="l" t="t" r="r" b="b"/>
            <a:pathLst>
              <a:path w="38100" h="304800">
                <a:moveTo>
                  <a:pt x="0" y="0"/>
                </a:moveTo>
                <a:lnTo>
                  <a:pt x="38100" y="0"/>
                </a:lnTo>
                <a:lnTo>
                  <a:pt x="381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0">
                <a:srgbClr val="FFFFFF"/>
              </a:gs>
              <a:gs pos="100000">
                <a:srgbClr val="00FFF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3429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MaaS模式崛起与SaaS革新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838200"/>
            <a:ext cx="1135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模型即服务占比将从5%增长至47%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175" y="1260475"/>
            <a:ext cx="5616575" cy="5216525"/>
          </a:xfrm>
          <a:custGeom>
            <a:avLst/>
            <a:gdLst/>
            <a:ahLst/>
            <a:cxnLst/>
            <a:rect l="l" t="t" r="r" b="b"/>
            <a:pathLst>
              <a:path w="5616575" h="5216525">
                <a:moveTo>
                  <a:pt x="114294" y="0"/>
                </a:moveTo>
                <a:lnTo>
                  <a:pt x="5502281" y="0"/>
                </a:lnTo>
                <a:cubicBezTo>
                  <a:pt x="5565404" y="0"/>
                  <a:pt x="5616575" y="51171"/>
                  <a:pt x="5616575" y="114294"/>
                </a:cubicBezTo>
                <a:lnTo>
                  <a:pt x="5616575" y="5102231"/>
                </a:lnTo>
                <a:cubicBezTo>
                  <a:pt x="5616575" y="5165354"/>
                  <a:pt x="5565404" y="5216525"/>
                  <a:pt x="5502281" y="5216525"/>
                </a:cubicBezTo>
                <a:lnTo>
                  <a:pt x="114294" y="5216525"/>
                </a:lnTo>
                <a:cubicBezTo>
                  <a:pt x="51171" y="5216525"/>
                  <a:pt x="0" y="5165354"/>
                  <a:pt x="0" y="5102231"/>
                </a:cubicBezTo>
                <a:lnTo>
                  <a:pt x="0" y="114294"/>
                </a:lnTo>
                <a:cubicBezTo>
                  <a:pt x="0" y="51171"/>
                  <a:pt x="51171" y="0"/>
                  <a:pt x="114294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8A2BE2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7850" y="145415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100000">
                <a:srgbClr val="00FFFF"/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699294" y="158750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0" y="125016"/>
                </a:moveTo>
                <a:cubicBezTo>
                  <a:pt x="0" y="154595"/>
                  <a:pt x="23999" y="178594"/>
                  <a:pt x="53578" y="178594"/>
                </a:cubicBezTo>
                <a:lnTo>
                  <a:pt x="166688" y="178594"/>
                </a:lnTo>
                <a:cubicBezTo>
                  <a:pt x="192993" y="178594"/>
                  <a:pt x="214313" y="157274"/>
                  <a:pt x="214313" y="130969"/>
                </a:cubicBezTo>
                <a:cubicBezTo>
                  <a:pt x="214313" y="111770"/>
                  <a:pt x="202964" y="95213"/>
                  <a:pt x="186593" y="87697"/>
                </a:cubicBezTo>
                <a:cubicBezTo>
                  <a:pt x="189086" y="82823"/>
                  <a:pt x="190500" y="77279"/>
                  <a:pt x="190500" y="71438"/>
                </a:cubicBezTo>
                <a:cubicBezTo>
                  <a:pt x="190500" y="51718"/>
                  <a:pt x="174501" y="35719"/>
                  <a:pt x="154781" y="35719"/>
                </a:cubicBezTo>
                <a:cubicBezTo>
                  <a:pt x="148196" y="35719"/>
                  <a:pt x="142056" y="37505"/>
                  <a:pt x="136773" y="40593"/>
                </a:cubicBezTo>
                <a:cubicBezTo>
                  <a:pt x="127806" y="23552"/>
                  <a:pt x="109910" y="11906"/>
                  <a:pt x="89297" y="11906"/>
                </a:cubicBezTo>
                <a:cubicBezTo>
                  <a:pt x="59717" y="11906"/>
                  <a:pt x="35719" y="35905"/>
                  <a:pt x="35719" y="65484"/>
                </a:cubicBezTo>
                <a:cubicBezTo>
                  <a:pt x="35719" y="68461"/>
                  <a:pt x="35979" y="71400"/>
                  <a:pt x="36426" y="74228"/>
                </a:cubicBezTo>
                <a:cubicBezTo>
                  <a:pt x="15255" y="81372"/>
                  <a:pt x="0" y="101426"/>
                  <a:pt x="0" y="12501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149350" y="1530353"/>
            <a:ext cx="1314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MaaS模式爆发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1025" y="2066928"/>
            <a:ext cx="5216525" cy="1873250"/>
          </a:xfrm>
          <a:custGeom>
            <a:avLst/>
            <a:gdLst/>
            <a:ahLst/>
            <a:cxnLst/>
            <a:rect l="l" t="t" r="r" b="b"/>
            <a:pathLst>
              <a:path w="5216525" h="1873250">
                <a:moveTo>
                  <a:pt x="76204" y="0"/>
                </a:moveTo>
                <a:lnTo>
                  <a:pt x="5140321" y="0"/>
                </a:lnTo>
                <a:cubicBezTo>
                  <a:pt x="5182407" y="0"/>
                  <a:pt x="5216525" y="34118"/>
                  <a:pt x="5216525" y="76204"/>
                </a:cubicBezTo>
                <a:lnTo>
                  <a:pt x="5216525" y="1797046"/>
                </a:lnTo>
                <a:cubicBezTo>
                  <a:pt x="5216525" y="1839132"/>
                  <a:pt x="5182407" y="1873250"/>
                  <a:pt x="5140321" y="1873250"/>
                </a:cubicBezTo>
                <a:lnTo>
                  <a:pt x="76204" y="1873250"/>
                </a:lnTo>
                <a:cubicBezTo>
                  <a:pt x="34118" y="1873250"/>
                  <a:pt x="0" y="1839132"/>
                  <a:pt x="0" y="179704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36600" y="2222506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市场占比预测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65163" y="2603506"/>
            <a:ext cx="6762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5%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03263" y="2984506"/>
            <a:ext cx="600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当前占比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425575" y="2835281"/>
            <a:ext cx="3359150" cy="111125"/>
          </a:xfrm>
          <a:custGeom>
            <a:avLst/>
            <a:gdLst/>
            <a:ahLst/>
            <a:cxnLst/>
            <a:rect l="l" t="t" r="r" b="b"/>
            <a:pathLst>
              <a:path w="3359150" h="111125">
                <a:moveTo>
                  <a:pt x="55563" y="0"/>
                </a:moveTo>
                <a:lnTo>
                  <a:pt x="3303588" y="0"/>
                </a:lnTo>
                <a:cubicBezTo>
                  <a:pt x="3334274" y="0"/>
                  <a:pt x="3359150" y="24876"/>
                  <a:pt x="3359150" y="55563"/>
                </a:cubicBezTo>
                <a:lnTo>
                  <a:pt x="3359150" y="55563"/>
                </a:lnTo>
                <a:cubicBezTo>
                  <a:pt x="3359150" y="86249"/>
                  <a:pt x="3334274" y="111125"/>
                  <a:pt x="3303588" y="111125"/>
                </a:cubicBezTo>
                <a:lnTo>
                  <a:pt x="55563" y="111125"/>
                </a:lnTo>
                <a:cubicBezTo>
                  <a:pt x="24876" y="111125"/>
                  <a:pt x="0" y="86249"/>
                  <a:pt x="0" y="55563"/>
                </a:cubicBezTo>
                <a:lnTo>
                  <a:pt x="0" y="55563"/>
                </a:lnTo>
                <a:cubicBezTo>
                  <a:pt x="0" y="24876"/>
                  <a:pt x="24876" y="0"/>
                  <a:pt x="55563" y="0"/>
                </a:cubicBezTo>
                <a:close/>
              </a:path>
            </a:pathLst>
          </a:custGeom>
          <a:solidFill>
            <a:srgbClr val="1A1A1D"/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1428750" y="2838450"/>
            <a:ext cx="371475" cy="76200"/>
          </a:xfrm>
          <a:custGeom>
            <a:avLst/>
            <a:gdLst/>
            <a:ahLst/>
            <a:cxnLst/>
            <a:rect l="l" t="t" r="r" b="b"/>
            <a:pathLst>
              <a:path w="371475" h="76200">
                <a:moveTo>
                  <a:pt x="38100" y="0"/>
                </a:moveTo>
                <a:lnTo>
                  <a:pt x="333375" y="0"/>
                </a:lnTo>
                <a:cubicBezTo>
                  <a:pt x="354403" y="0"/>
                  <a:pt x="371475" y="17072"/>
                  <a:pt x="371475" y="38100"/>
                </a:cubicBezTo>
                <a:lnTo>
                  <a:pt x="371475" y="38100"/>
                </a:lnTo>
                <a:cubicBezTo>
                  <a:pt x="371475" y="59128"/>
                  <a:pt x="354403" y="76200"/>
                  <a:pt x="3333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100000">
                <a:srgbClr val="00FFFF"/>
              </a:gs>
            </a:gsLst>
            <a:lin ang="0" scaled="1"/>
          </a:gradFill>
          <a:ln/>
        </p:spPr>
      </p:sp>
      <p:sp>
        <p:nvSpPr>
          <p:cNvPr id="15" name="Text 13"/>
          <p:cNvSpPr/>
          <p:nvPr/>
        </p:nvSpPr>
        <p:spPr>
          <a:xfrm>
            <a:off x="4871046" y="2603506"/>
            <a:ext cx="847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8A2BE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47%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909146" y="2984506"/>
            <a:ext cx="771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2027年占比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36600" y="3289306"/>
            <a:ext cx="49815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MaaS（模型即服务）成为主流变现模式，收费方式主要依据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数据请求量和实际计算量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计算，为底层大模型和中间层提供灵活的API调用服务。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81025" y="5089525"/>
            <a:ext cx="5216525" cy="1187450"/>
          </a:xfrm>
          <a:custGeom>
            <a:avLst/>
            <a:gdLst/>
            <a:ahLst/>
            <a:cxnLst/>
            <a:rect l="l" t="t" r="r" b="b"/>
            <a:pathLst>
              <a:path w="5216525" h="1187450">
                <a:moveTo>
                  <a:pt x="76199" y="0"/>
                </a:moveTo>
                <a:lnTo>
                  <a:pt x="5140326" y="0"/>
                </a:lnTo>
                <a:cubicBezTo>
                  <a:pt x="5182410" y="0"/>
                  <a:pt x="5216525" y="34115"/>
                  <a:pt x="5216525" y="76199"/>
                </a:cubicBezTo>
                <a:lnTo>
                  <a:pt x="5216525" y="1111251"/>
                </a:lnTo>
                <a:cubicBezTo>
                  <a:pt x="5216525" y="1153335"/>
                  <a:pt x="5182410" y="1187450"/>
                  <a:pt x="5140326" y="1187450"/>
                </a:cubicBezTo>
                <a:lnTo>
                  <a:pt x="76199" y="1187450"/>
                </a:lnTo>
                <a:cubicBezTo>
                  <a:pt x="34115" y="1187450"/>
                  <a:pt x="0" y="1153335"/>
                  <a:pt x="0" y="11112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36600" y="5245103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商业模式变革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55650" y="562610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21" name="Text 19"/>
          <p:cNvSpPr/>
          <p:nvPr/>
        </p:nvSpPr>
        <p:spPr>
          <a:xfrm>
            <a:off x="1003300" y="5588003"/>
            <a:ext cx="3505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大模型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：订阅制、API接口、定制化服务、按量收费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55650" y="593090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23" name="Text 21"/>
          <p:cNvSpPr/>
          <p:nvPr/>
        </p:nvSpPr>
        <p:spPr>
          <a:xfrm>
            <a:off x="1003300" y="5892803"/>
            <a:ext cx="3657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小模型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：订阅制、API接口、按量收费，针对细分场景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94425" y="1260475"/>
            <a:ext cx="5616575" cy="5216525"/>
          </a:xfrm>
          <a:custGeom>
            <a:avLst/>
            <a:gdLst/>
            <a:ahLst/>
            <a:cxnLst/>
            <a:rect l="l" t="t" r="r" b="b"/>
            <a:pathLst>
              <a:path w="5616575" h="5216525">
                <a:moveTo>
                  <a:pt x="114294" y="0"/>
                </a:moveTo>
                <a:lnTo>
                  <a:pt x="5502281" y="0"/>
                </a:lnTo>
                <a:cubicBezTo>
                  <a:pt x="5565404" y="0"/>
                  <a:pt x="5616575" y="51171"/>
                  <a:pt x="5616575" y="114294"/>
                </a:cubicBezTo>
                <a:lnTo>
                  <a:pt x="5616575" y="5102231"/>
                </a:lnTo>
                <a:cubicBezTo>
                  <a:pt x="5616575" y="5165354"/>
                  <a:pt x="5565404" y="5216525"/>
                  <a:pt x="5502281" y="5216525"/>
                </a:cubicBezTo>
                <a:lnTo>
                  <a:pt x="114294" y="5216525"/>
                </a:lnTo>
                <a:cubicBezTo>
                  <a:pt x="51171" y="5216525"/>
                  <a:pt x="0" y="5165354"/>
                  <a:pt x="0" y="5102231"/>
                </a:cubicBezTo>
                <a:lnTo>
                  <a:pt x="0" y="114294"/>
                </a:lnTo>
                <a:cubicBezTo>
                  <a:pt x="0" y="51171"/>
                  <a:pt x="51171" y="0"/>
                  <a:pt x="114294" y="0"/>
                </a:cubicBezTo>
                <a:close/>
              </a:path>
            </a:pathLst>
          </a:custGeom>
          <a:gradFill rotWithShape="1" flip="none">
            <a:gsLst>
              <a:gs pos="0">
                <a:srgbClr val="01FFFF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388100" y="145415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rotWithShape="1" flip="none">
            <a:gsLst>
              <a:gs pos="0">
                <a:srgbClr val="00FFFF"/>
              </a:gs>
              <a:gs pos="100000">
                <a:srgbClr val="8A2BE2"/>
              </a:gs>
            </a:gsLst>
            <a:lin ang="2700000" scaled="1"/>
          </a:gradFill>
          <a:ln/>
        </p:spPr>
      </p:sp>
      <p:sp>
        <p:nvSpPr>
          <p:cNvPr id="26" name="Shape 24"/>
          <p:cNvSpPr/>
          <p:nvPr/>
        </p:nvSpPr>
        <p:spPr>
          <a:xfrm>
            <a:off x="6521450" y="158750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8631" y="71438"/>
                </a:moveTo>
                <a:lnTo>
                  <a:pt x="181570" y="71438"/>
                </a:lnTo>
                <a:cubicBezTo>
                  <a:pt x="186519" y="71438"/>
                  <a:pt x="190500" y="67456"/>
                  <a:pt x="190500" y="62508"/>
                </a:cubicBezTo>
                <a:lnTo>
                  <a:pt x="190500" y="8930"/>
                </a:lnTo>
                <a:cubicBezTo>
                  <a:pt x="190500" y="5321"/>
                  <a:pt x="188342" y="2046"/>
                  <a:pt x="184993" y="670"/>
                </a:cubicBezTo>
                <a:cubicBezTo>
                  <a:pt x="181645" y="-707"/>
                  <a:pt x="177812" y="74"/>
                  <a:pt x="175245" y="2604"/>
                </a:cubicBezTo>
                <a:lnTo>
                  <a:pt x="156009" y="21878"/>
                </a:lnTo>
                <a:cubicBezTo>
                  <a:pt x="139526" y="8223"/>
                  <a:pt x="118318" y="0"/>
                  <a:pt x="95250" y="0"/>
                </a:cubicBezTo>
                <a:cubicBezTo>
                  <a:pt x="47253" y="0"/>
                  <a:pt x="7553" y="35496"/>
                  <a:pt x="967" y="81669"/>
                </a:cubicBezTo>
                <a:cubicBezTo>
                  <a:pt x="37" y="88181"/>
                  <a:pt x="4539" y="94208"/>
                  <a:pt x="11050" y="95138"/>
                </a:cubicBezTo>
                <a:cubicBezTo>
                  <a:pt x="17562" y="96069"/>
                  <a:pt x="23589" y="91529"/>
                  <a:pt x="24519" y="85055"/>
                </a:cubicBezTo>
                <a:cubicBezTo>
                  <a:pt x="29468" y="50416"/>
                  <a:pt x="59271" y="23812"/>
                  <a:pt x="95250" y="23812"/>
                </a:cubicBezTo>
                <a:cubicBezTo>
                  <a:pt x="111770" y="23812"/>
                  <a:pt x="126950" y="29394"/>
                  <a:pt x="139043" y="38807"/>
                </a:cubicBezTo>
                <a:lnTo>
                  <a:pt x="121667" y="56183"/>
                </a:lnTo>
                <a:cubicBezTo>
                  <a:pt x="119100" y="58750"/>
                  <a:pt x="118356" y="62582"/>
                  <a:pt x="119732" y="65931"/>
                </a:cubicBezTo>
                <a:cubicBezTo>
                  <a:pt x="121109" y="69279"/>
                  <a:pt x="124383" y="71438"/>
                  <a:pt x="127992" y="71438"/>
                </a:cubicBezTo>
                <a:lnTo>
                  <a:pt x="178631" y="71438"/>
                </a:lnTo>
                <a:close/>
                <a:moveTo>
                  <a:pt x="189570" y="108831"/>
                </a:moveTo>
                <a:cubicBezTo>
                  <a:pt x="190500" y="102319"/>
                  <a:pt x="185961" y="96292"/>
                  <a:pt x="179487" y="95362"/>
                </a:cubicBezTo>
                <a:cubicBezTo>
                  <a:pt x="173013" y="94431"/>
                  <a:pt x="166948" y="98971"/>
                  <a:pt x="166018" y="105445"/>
                </a:cubicBezTo>
                <a:cubicBezTo>
                  <a:pt x="161069" y="140047"/>
                  <a:pt x="131266" y="166650"/>
                  <a:pt x="95287" y="166650"/>
                </a:cubicBezTo>
                <a:cubicBezTo>
                  <a:pt x="78767" y="166650"/>
                  <a:pt x="63587" y="161069"/>
                  <a:pt x="51495" y="151656"/>
                </a:cubicBezTo>
                <a:lnTo>
                  <a:pt x="68833" y="134317"/>
                </a:lnTo>
                <a:cubicBezTo>
                  <a:pt x="71400" y="131750"/>
                  <a:pt x="72144" y="127918"/>
                  <a:pt x="70768" y="124569"/>
                </a:cubicBezTo>
                <a:cubicBezTo>
                  <a:pt x="69391" y="121221"/>
                  <a:pt x="66117" y="119063"/>
                  <a:pt x="62508" y="119063"/>
                </a:cubicBezTo>
                <a:lnTo>
                  <a:pt x="8930" y="119063"/>
                </a:lnTo>
                <a:cubicBezTo>
                  <a:pt x="3981" y="119063"/>
                  <a:pt x="0" y="123044"/>
                  <a:pt x="0" y="127992"/>
                </a:cubicBezTo>
                <a:lnTo>
                  <a:pt x="0" y="181570"/>
                </a:lnTo>
                <a:cubicBezTo>
                  <a:pt x="0" y="185179"/>
                  <a:pt x="2158" y="188454"/>
                  <a:pt x="5507" y="189830"/>
                </a:cubicBezTo>
                <a:cubicBezTo>
                  <a:pt x="8855" y="191207"/>
                  <a:pt x="12688" y="190426"/>
                  <a:pt x="15255" y="187896"/>
                </a:cubicBezTo>
                <a:lnTo>
                  <a:pt x="34528" y="168622"/>
                </a:lnTo>
                <a:cubicBezTo>
                  <a:pt x="50974" y="182277"/>
                  <a:pt x="72182" y="190500"/>
                  <a:pt x="95250" y="190500"/>
                </a:cubicBezTo>
                <a:cubicBezTo>
                  <a:pt x="143247" y="190500"/>
                  <a:pt x="182947" y="155004"/>
                  <a:pt x="189533" y="10883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6959600" y="1530353"/>
            <a:ext cx="14573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SaaS智能化升级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91275" y="2066928"/>
            <a:ext cx="5216525" cy="1349375"/>
          </a:xfrm>
          <a:custGeom>
            <a:avLst/>
            <a:gdLst/>
            <a:ahLst/>
            <a:cxnLst/>
            <a:rect l="l" t="t" r="r" b="b"/>
            <a:pathLst>
              <a:path w="5216525" h="1349375">
                <a:moveTo>
                  <a:pt x="76199" y="0"/>
                </a:moveTo>
                <a:lnTo>
                  <a:pt x="5140326" y="0"/>
                </a:lnTo>
                <a:cubicBezTo>
                  <a:pt x="5182409" y="0"/>
                  <a:pt x="5216525" y="34116"/>
                  <a:pt x="5216525" y="76199"/>
                </a:cubicBezTo>
                <a:lnTo>
                  <a:pt x="5216525" y="1273176"/>
                </a:lnTo>
                <a:cubicBezTo>
                  <a:pt x="5216525" y="1315259"/>
                  <a:pt x="5182409" y="1349375"/>
                  <a:pt x="5140326" y="1349375"/>
                </a:cubicBezTo>
                <a:lnTo>
                  <a:pt x="76199" y="1349375"/>
                </a:lnTo>
                <a:cubicBezTo>
                  <a:pt x="34116" y="1349375"/>
                  <a:pt x="0" y="1315259"/>
                  <a:pt x="0" y="1273176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6546850" y="2222506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AI增值服务定价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550025" y="2568581"/>
            <a:ext cx="4902200" cy="425450"/>
          </a:xfrm>
          <a:custGeom>
            <a:avLst/>
            <a:gdLst/>
            <a:ahLst/>
            <a:cxnLst/>
            <a:rect l="l" t="t" r="r" b="b"/>
            <a:pathLst>
              <a:path w="4902200" h="425450">
                <a:moveTo>
                  <a:pt x="38099" y="0"/>
                </a:moveTo>
                <a:lnTo>
                  <a:pt x="4864101" y="0"/>
                </a:lnTo>
                <a:cubicBezTo>
                  <a:pt x="4885142" y="0"/>
                  <a:pt x="4902200" y="17058"/>
                  <a:pt x="4902200" y="38099"/>
                </a:cubicBezTo>
                <a:lnTo>
                  <a:pt x="4902200" y="387351"/>
                </a:lnTo>
                <a:cubicBezTo>
                  <a:pt x="4902200" y="408392"/>
                  <a:pt x="4885142" y="425450"/>
                  <a:pt x="4864101" y="425450"/>
                </a:cubicBezTo>
                <a:lnTo>
                  <a:pt x="38099" y="425450"/>
                </a:lnTo>
                <a:cubicBezTo>
                  <a:pt x="17058" y="425450"/>
                  <a:pt x="0" y="408392"/>
                  <a:pt x="0" y="38735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677025" y="26860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23812" y="0"/>
                </a:moveTo>
                <a:cubicBezTo>
                  <a:pt x="10678" y="0"/>
                  <a:pt x="0" y="10678"/>
                  <a:pt x="0" y="23812"/>
                </a:cubicBezTo>
                <a:lnTo>
                  <a:pt x="0" y="166688"/>
                </a:lnTo>
                <a:cubicBezTo>
                  <a:pt x="0" y="179822"/>
                  <a:pt x="10678" y="190500"/>
                  <a:pt x="23812" y="190500"/>
                </a:cubicBezTo>
                <a:lnTo>
                  <a:pt x="119063" y="190500"/>
                </a:lnTo>
                <a:cubicBezTo>
                  <a:pt x="132197" y="190500"/>
                  <a:pt x="142875" y="179822"/>
                  <a:pt x="142875" y="166688"/>
                </a:cubicBezTo>
                <a:lnTo>
                  <a:pt x="142875" y="23812"/>
                </a:lnTo>
                <a:cubicBezTo>
                  <a:pt x="142875" y="10678"/>
                  <a:pt x="132197" y="0"/>
                  <a:pt x="119063" y="0"/>
                </a:cubicBezTo>
                <a:lnTo>
                  <a:pt x="23812" y="0"/>
                </a:lnTo>
                <a:close/>
                <a:moveTo>
                  <a:pt x="65484" y="130969"/>
                </a:moveTo>
                <a:lnTo>
                  <a:pt x="77391" y="130969"/>
                </a:lnTo>
                <a:cubicBezTo>
                  <a:pt x="83976" y="130969"/>
                  <a:pt x="89297" y="136289"/>
                  <a:pt x="89297" y="142875"/>
                </a:cubicBezTo>
                <a:lnTo>
                  <a:pt x="89297" y="172641"/>
                </a:lnTo>
                <a:lnTo>
                  <a:pt x="53578" y="172641"/>
                </a:lnTo>
                <a:lnTo>
                  <a:pt x="53578" y="142875"/>
                </a:lnTo>
                <a:cubicBezTo>
                  <a:pt x="53578" y="136289"/>
                  <a:pt x="58899" y="130969"/>
                  <a:pt x="65484" y="130969"/>
                </a:cubicBezTo>
                <a:close/>
                <a:moveTo>
                  <a:pt x="35719" y="41672"/>
                </a:moveTo>
                <a:cubicBezTo>
                  <a:pt x="35719" y="38398"/>
                  <a:pt x="38398" y="35719"/>
                  <a:pt x="41672" y="35719"/>
                </a:cubicBezTo>
                <a:lnTo>
                  <a:pt x="53578" y="35719"/>
                </a:lnTo>
                <a:cubicBezTo>
                  <a:pt x="56852" y="35719"/>
                  <a:pt x="59531" y="38398"/>
                  <a:pt x="59531" y="41672"/>
                </a:cubicBezTo>
                <a:lnTo>
                  <a:pt x="59531" y="53578"/>
                </a:lnTo>
                <a:cubicBezTo>
                  <a:pt x="59531" y="56852"/>
                  <a:pt x="56852" y="59531"/>
                  <a:pt x="53578" y="59531"/>
                </a:cubicBezTo>
                <a:lnTo>
                  <a:pt x="41672" y="59531"/>
                </a:lnTo>
                <a:cubicBezTo>
                  <a:pt x="38398" y="59531"/>
                  <a:pt x="35719" y="56852"/>
                  <a:pt x="35719" y="53578"/>
                </a:cubicBezTo>
                <a:lnTo>
                  <a:pt x="35719" y="41672"/>
                </a:lnTo>
                <a:close/>
                <a:moveTo>
                  <a:pt x="89297" y="35719"/>
                </a:moveTo>
                <a:lnTo>
                  <a:pt x="101203" y="35719"/>
                </a:lnTo>
                <a:cubicBezTo>
                  <a:pt x="104477" y="35719"/>
                  <a:pt x="107156" y="38398"/>
                  <a:pt x="107156" y="41672"/>
                </a:cubicBezTo>
                <a:lnTo>
                  <a:pt x="107156" y="53578"/>
                </a:lnTo>
                <a:cubicBezTo>
                  <a:pt x="107156" y="56852"/>
                  <a:pt x="104477" y="59531"/>
                  <a:pt x="101203" y="59531"/>
                </a:cubicBezTo>
                <a:lnTo>
                  <a:pt x="89297" y="59531"/>
                </a:lnTo>
                <a:cubicBezTo>
                  <a:pt x="86023" y="59531"/>
                  <a:pt x="83344" y="56852"/>
                  <a:pt x="83344" y="53578"/>
                </a:cubicBezTo>
                <a:lnTo>
                  <a:pt x="83344" y="41672"/>
                </a:lnTo>
                <a:cubicBezTo>
                  <a:pt x="83344" y="38398"/>
                  <a:pt x="86023" y="35719"/>
                  <a:pt x="89297" y="35719"/>
                </a:cubicBezTo>
                <a:close/>
                <a:moveTo>
                  <a:pt x="35719" y="89297"/>
                </a:moveTo>
                <a:cubicBezTo>
                  <a:pt x="35719" y="86023"/>
                  <a:pt x="38398" y="83344"/>
                  <a:pt x="41672" y="83344"/>
                </a:cubicBezTo>
                <a:lnTo>
                  <a:pt x="53578" y="83344"/>
                </a:lnTo>
                <a:cubicBezTo>
                  <a:pt x="56852" y="83344"/>
                  <a:pt x="59531" y="86023"/>
                  <a:pt x="59531" y="89297"/>
                </a:cubicBezTo>
                <a:lnTo>
                  <a:pt x="59531" y="101203"/>
                </a:lnTo>
                <a:cubicBezTo>
                  <a:pt x="59531" y="104477"/>
                  <a:pt x="56852" y="107156"/>
                  <a:pt x="53578" y="107156"/>
                </a:cubicBezTo>
                <a:lnTo>
                  <a:pt x="41672" y="107156"/>
                </a:lnTo>
                <a:cubicBezTo>
                  <a:pt x="38398" y="107156"/>
                  <a:pt x="35719" y="104477"/>
                  <a:pt x="35719" y="101203"/>
                </a:cubicBezTo>
                <a:lnTo>
                  <a:pt x="35719" y="89297"/>
                </a:lnTo>
                <a:close/>
                <a:moveTo>
                  <a:pt x="89297" y="83344"/>
                </a:moveTo>
                <a:lnTo>
                  <a:pt x="101203" y="83344"/>
                </a:lnTo>
                <a:cubicBezTo>
                  <a:pt x="104477" y="83344"/>
                  <a:pt x="107156" y="86023"/>
                  <a:pt x="107156" y="89297"/>
                </a:cubicBezTo>
                <a:lnTo>
                  <a:pt x="107156" y="101203"/>
                </a:lnTo>
                <a:cubicBezTo>
                  <a:pt x="107156" y="104477"/>
                  <a:pt x="104477" y="107156"/>
                  <a:pt x="101203" y="107156"/>
                </a:cubicBezTo>
                <a:lnTo>
                  <a:pt x="89297" y="107156"/>
                </a:lnTo>
                <a:cubicBezTo>
                  <a:pt x="86023" y="107156"/>
                  <a:pt x="83344" y="104477"/>
                  <a:pt x="83344" y="101203"/>
                </a:cubicBezTo>
                <a:lnTo>
                  <a:pt x="83344" y="89297"/>
                </a:lnTo>
                <a:cubicBezTo>
                  <a:pt x="83344" y="86023"/>
                  <a:pt x="86023" y="83344"/>
                  <a:pt x="89297" y="83344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6943725" y="2667000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钉钉专业版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648950" y="2647950"/>
            <a:ext cx="81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¥10,000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513513" y="3073403"/>
            <a:ext cx="4972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20万次大模型调用额度/年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91275" y="3540131"/>
            <a:ext cx="5216525" cy="1330325"/>
          </a:xfrm>
          <a:custGeom>
            <a:avLst/>
            <a:gdLst/>
            <a:ahLst/>
            <a:cxnLst/>
            <a:rect l="l" t="t" r="r" b="b"/>
            <a:pathLst>
              <a:path w="5216525" h="1330325">
                <a:moveTo>
                  <a:pt x="76201" y="0"/>
                </a:moveTo>
                <a:lnTo>
                  <a:pt x="5140324" y="0"/>
                </a:lnTo>
                <a:cubicBezTo>
                  <a:pt x="5182409" y="0"/>
                  <a:pt x="5216525" y="34116"/>
                  <a:pt x="5216525" y="76201"/>
                </a:cubicBezTo>
                <a:lnTo>
                  <a:pt x="5216525" y="1254124"/>
                </a:lnTo>
                <a:cubicBezTo>
                  <a:pt x="5216525" y="1296209"/>
                  <a:pt x="5182409" y="1330325"/>
                  <a:pt x="5140324" y="1330325"/>
                </a:cubicBezTo>
                <a:lnTo>
                  <a:pt x="76201" y="1330325"/>
                </a:lnTo>
                <a:cubicBezTo>
                  <a:pt x="34116" y="1330325"/>
                  <a:pt x="0" y="1296209"/>
                  <a:pt x="0" y="12541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6546850" y="3695700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价值共享模式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546850" y="4038600"/>
            <a:ext cx="49815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从传统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按用户数或模块订阅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收费，转向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基于价值收费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550025" y="4365625"/>
            <a:ext cx="4902200" cy="349250"/>
          </a:xfrm>
          <a:custGeom>
            <a:avLst/>
            <a:gdLst/>
            <a:ahLst/>
            <a:cxnLst/>
            <a:rect l="l" t="t" r="r" b="b"/>
            <a:pathLst>
              <a:path w="4902200" h="349250">
                <a:moveTo>
                  <a:pt x="38100" y="0"/>
                </a:moveTo>
                <a:lnTo>
                  <a:pt x="4864100" y="0"/>
                </a:lnTo>
                <a:cubicBezTo>
                  <a:pt x="4885142" y="0"/>
                  <a:pt x="4902200" y="17058"/>
                  <a:pt x="4902200" y="38100"/>
                </a:cubicBezTo>
                <a:lnTo>
                  <a:pt x="4902200" y="311150"/>
                </a:lnTo>
                <a:cubicBezTo>
                  <a:pt x="4902200" y="332192"/>
                  <a:pt x="4885142" y="349250"/>
                  <a:pt x="4864100" y="349250"/>
                </a:cubicBezTo>
                <a:lnTo>
                  <a:pt x="38100" y="349250"/>
                </a:lnTo>
                <a:cubicBezTo>
                  <a:pt x="17058" y="349250"/>
                  <a:pt x="0" y="332192"/>
                  <a:pt x="0" y="3111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6629400" y="4445003"/>
            <a:ext cx="4810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案例：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Moka AI招聘系统按</a:t>
            </a:r>
            <a:pPr>
              <a:lnSpc>
                <a:spcPct val="120000"/>
              </a:lnSpc>
            </a:pPr>
            <a:r>
              <a:rPr lang="en-US" sz="1050" b="1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候选人转化率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收费，而非固定订阅费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91275" y="4994275"/>
            <a:ext cx="5216525" cy="1149350"/>
          </a:xfrm>
          <a:custGeom>
            <a:avLst/>
            <a:gdLst/>
            <a:ahLst/>
            <a:cxnLst/>
            <a:rect l="l" t="t" r="r" b="b"/>
            <a:pathLst>
              <a:path w="5216525" h="1149350">
                <a:moveTo>
                  <a:pt x="76202" y="0"/>
                </a:moveTo>
                <a:lnTo>
                  <a:pt x="5140323" y="0"/>
                </a:lnTo>
                <a:cubicBezTo>
                  <a:pt x="5182408" y="0"/>
                  <a:pt x="5216525" y="34117"/>
                  <a:pt x="5216525" y="76202"/>
                </a:cubicBezTo>
                <a:lnTo>
                  <a:pt x="5216525" y="1073148"/>
                </a:lnTo>
                <a:cubicBezTo>
                  <a:pt x="5216525" y="1115233"/>
                  <a:pt x="5182408" y="1149350"/>
                  <a:pt x="5140323" y="1149350"/>
                </a:cubicBezTo>
                <a:lnTo>
                  <a:pt x="76202" y="1149350"/>
                </a:lnTo>
                <a:cubicBezTo>
                  <a:pt x="34117" y="1149350"/>
                  <a:pt x="0" y="1115233"/>
                  <a:pt x="0" y="107314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6546850" y="5149853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生态协同创新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546850" y="5492753"/>
            <a:ext cx="49815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开放智能体市场，第三方开发者可接入自有智能体。例如钉钉开放Copilot接口，允许企业定制专属业务代理。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" cy="304800"/>
          </a:xfrm>
          <a:custGeom>
            <a:avLst/>
            <a:gdLst/>
            <a:ahLst/>
            <a:cxnLst/>
            <a:rect l="l" t="t" r="r" b="b"/>
            <a:pathLst>
              <a:path w="38100" h="304800">
                <a:moveTo>
                  <a:pt x="0" y="0"/>
                </a:moveTo>
                <a:lnTo>
                  <a:pt x="38100" y="0"/>
                </a:lnTo>
                <a:lnTo>
                  <a:pt x="381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0">
                <a:srgbClr val="FFFFFF"/>
              </a:gs>
              <a:gs pos="100000">
                <a:srgbClr val="00FFF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31908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技术成本优化与部署创新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838200"/>
            <a:ext cx="1135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推理成本降低75%，显存节省70%的技术突破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175" y="1260475"/>
            <a:ext cx="5616575" cy="5216525"/>
          </a:xfrm>
          <a:custGeom>
            <a:avLst/>
            <a:gdLst/>
            <a:ahLst/>
            <a:cxnLst/>
            <a:rect l="l" t="t" r="r" b="b"/>
            <a:pathLst>
              <a:path w="5616575" h="5216525">
                <a:moveTo>
                  <a:pt x="114294" y="0"/>
                </a:moveTo>
                <a:lnTo>
                  <a:pt x="5502281" y="0"/>
                </a:lnTo>
                <a:cubicBezTo>
                  <a:pt x="5565404" y="0"/>
                  <a:pt x="5616575" y="51171"/>
                  <a:pt x="5616575" y="114294"/>
                </a:cubicBezTo>
                <a:lnTo>
                  <a:pt x="5616575" y="5102231"/>
                </a:lnTo>
                <a:cubicBezTo>
                  <a:pt x="5616575" y="5165354"/>
                  <a:pt x="5565404" y="5216525"/>
                  <a:pt x="5502281" y="5216525"/>
                </a:cubicBezTo>
                <a:lnTo>
                  <a:pt x="114294" y="5216525"/>
                </a:lnTo>
                <a:cubicBezTo>
                  <a:pt x="51171" y="5216525"/>
                  <a:pt x="0" y="5165354"/>
                  <a:pt x="0" y="5102231"/>
                </a:cubicBezTo>
                <a:lnTo>
                  <a:pt x="0" y="114294"/>
                </a:lnTo>
                <a:cubicBezTo>
                  <a:pt x="0" y="51171"/>
                  <a:pt x="51171" y="0"/>
                  <a:pt x="114294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8A2BE2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7850" y="145415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100000">
                <a:srgbClr val="00FFFF"/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711200" y="158750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5484" y="8930"/>
                </a:moveTo>
                <a:cubicBezTo>
                  <a:pt x="65484" y="3981"/>
                  <a:pt x="61503" y="0"/>
                  <a:pt x="56555" y="0"/>
                </a:cubicBezTo>
                <a:cubicBezTo>
                  <a:pt x="51606" y="0"/>
                  <a:pt x="47625" y="3981"/>
                  <a:pt x="47625" y="8930"/>
                </a:cubicBezTo>
                <a:lnTo>
                  <a:pt x="47625" y="23812"/>
                </a:lnTo>
                <a:cubicBezTo>
                  <a:pt x="34491" y="23812"/>
                  <a:pt x="23812" y="34491"/>
                  <a:pt x="23812" y="47625"/>
                </a:cubicBezTo>
                <a:lnTo>
                  <a:pt x="8930" y="47625"/>
                </a:lnTo>
                <a:cubicBezTo>
                  <a:pt x="3981" y="47625"/>
                  <a:pt x="0" y="51606"/>
                  <a:pt x="0" y="56555"/>
                </a:cubicBezTo>
                <a:cubicBezTo>
                  <a:pt x="0" y="61503"/>
                  <a:pt x="3981" y="65484"/>
                  <a:pt x="8930" y="65484"/>
                </a:cubicBezTo>
                <a:lnTo>
                  <a:pt x="23812" y="65484"/>
                </a:lnTo>
                <a:lnTo>
                  <a:pt x="23812" y="86320"/>
                </a:lnTo>
                <a:lnTo>
                  <a:pt x="8930" y="86320"/>
                </a:lnTo>
                <a:cubicBezTo>
                  <a:pt x="3981" y="86320"/>
                  <a:pt x="0" y="90301"/>
                  <a:pt x="0" y="95250"/>
                </a:cubicBezTo>
                <a:cubicBezTo>
                  <a:pt x="0" y="100199"/>
                  <a:pt x="3981" y="104180"/>
                  <a:pt x="8930" y="104180"/>
                </a:cubicBezTo>
                <a:lnTo>
                  <a:pt x="23812" y="104180"/>
                </a:lnTo>
                <a:lnTo>
                  <a:pt x="23812" y="125016"/>
                </a:lnTo>
                <a:lnTo>
                  <a:pt x="8930" y="125016"/>
                </a:lnTo>
                <a:cubicBezTo>
                  <a:pt x="3981" y="125016"/>
                  <a:pt x="0" y="128997"/>
                  <a:pt x="0" y="133945"/>
                </a:cubicBezTo>
                <a:cubicBezTo>
                  <a:pt x="0" y="138894"/>
                  <a:pt x="3981" y="142875"/>
                  <a:pt x="8930" y="142875"/>
                </a:cubicBezTo>
                <a:lnTo>
                  <a:pt x="23812" y="142875"/>
                </a:lnTo>
                <a:cubicBezTo>
                  <a:pt x="23812" y="156009"/>
                  <a:pt x="34491" y="166688"/>
                  <a:pt x="47625" y="166688"/>
                </a:cubicBezTo>
                <a:lnTo>
                  <a:pt x="47625" y="181570"/>
                </a:lnTo>
                <a:cubicBezTo>
                  <a:pt x="47625" y="186519"/>
                  <a:pt x="51606" y="190500"/>
                  <a:pt x="56555" y="190500"/>
                </a:cubicBezTo>
                <a:cubicBezTo>
                  <a:pt x="61503" y="190500"/>
                  <a:pt x="65484" y="186519"/>
                  <a:pt x="65484" y="181570"/>
                </a:cubicBezTo>
                <a:lnTo>
                  <a:pt x="65484" y="166688"/>
                </a:lnTo>
                <a:lnTo>
                  <a:pt x="86320" y="166688"/>
                </a:lnTo>
                <a:lnTo>
                  <a:pt x="86320" y="181570"/>
                </a:lnTo>
                <a:cubicBezTo>
                  <a:pt x="86320" y="186519"/>
                  <a:pt x="90301" y="190500"/>
                  <a:pt x="95250" y="190500"/>
                </a:cubicBezTo>
                <a:cubicBezTo>
                  <a:pt x="100199" y="190500"/>
                  <a:pt x="104180" y="186519"/>
                  <a:pt x="104180" y="181570"/>
                </a:cubicBezTo>
                <a:lnTo>
                  <a:pt x="104180" y="166688"/>
                </a:lnTo>
                <a:lnTo>
                  <a:pt x="125016" y="166688"/>
                </a:lnTo>
                <a:lnTo>
                  <a:pt x="125016" y="181570"/>
                </a:lnTo>
                <a:cubicBezTo>
                  <a:pt x="125016" y="186519"/>
                  <a:pt x="128997" y="190500"/>
                  <a:pt x="133945" y="190500"/>
                </a:cubicBezTo>
                <a:cubicBezTo>
                  <a:pt x="138894" y="190500"/>
                  <a:pt x="142875" y="186519"/>
                  <a:pt x="142875" y="181570"/>
                </a:cubicBezTo>
                <a:lnTo>
                  <a:pt x="142875" y="166688"/>
                </a:lnTo>
                <a:cubicBezTo>
                  <a:pt x="156009" y="166688"/>
                  <a:pt x="166688" y="156009"/>
                  <a:pt x="166688" y="142875"/>
                </a:cubicBezTo>
                <a:lnTo>
                  <a:pt x="181570" y="142875"/>
                </a:lnTo>
                <a:cubicBezTo>
                  <a:pt x="186519" y="142875"/>
                  <a:pt x="190500" y="138894"/>
                  <a:pt x="190500" y="133945"/>
                </a:cubicBezTo>
                <a:cubicBezTo>
                  <a:pt x="190500" y="128997"/>
                  <a:pt x="186519" y="125016"/>
                  <a:pt x="181570" y="125016"/>
                </a:cubicBezTo>
                <a:lnTo>
                  <a:pt x="166688" y="125016"/>
                </a:lnTo>
                <a:lnTo>
                  <a:pt x="166688" y="104180"/>
                </a:lnTo>
                <a:lnTo>
                  <a:pt x="181570" y="104180"/>
                </a:lnTo>
                <a:cubicBezTo>
                  <a:pt x="186519" y="104180"/>
                  <a:pt x="190500" y="100199"/>
                  <a:pt x="190500" y="95250"/>
                </a:cubicBezTo>
                <a:cubicBezTo>
                  <a:pt x="190500" y="90301"/>
                  <a:pt x="186519" y="86320"/>
                  <a:pt x="181570" y="86320"/>
                </a:cubicBezTo>
                <a:lnTo>
                  <a:pt x="166688" y="86320"/>
                </a:lnTo>
                <a:lnTo>
                  <a:pt x="166688" y="65484"/>
                </a:lnTo>
                <a:lnTo>
                  <a:pt x="181570" y="65484"/>
                </a:lnTo>
                <a:cubicBezTo>
                  <a:pt x="186519" y="65484"/>
                  <a:pt x="190500" y="61503"/>
                  <a:pt x="190500" y="56555"/>
                </a:cubicBezTo>
                <a:cubicBezTo>
                  <a:pt x="190500" y="51606"/>
                  <a:pt x="186519" y="47625"/>
                  <a:pt x="181570" y="47625"/>
                </a:cubicBezTo>
                <a:lnTo>
                  <a:pt x="166688" y="47625"/>
                </a:lnTo>
                <a:cubicBezTo>
                  <a:pt x="166688" y="34491"/>
                  <a:pt x="156009" y="23812"/>
                  <a:pt x="142875" y="23812"/>
                </a:cubicBezTo>
                <a:lnTo>
                  <a:pt x="142875" y="8930"/>
                </a:lnTo>
                <a:cubicBezTo>
                  <a:pt x="142875" y="3981"/>
                  <a:pt x="138894" y="0"/>
                  <a:pt x="133945" y="0"/>
                </a:cubicBezTo>
                <a:cubicBezTo>
                  <a:pt x="128997" y="0"/>
                  <a:pt x="125016" y="3981"/>
                  <a:pt x="125016" y="8930"/>
                </a:cubicBezTo>
                <a:lnTo>
                  <a:pt x="125016" y="23812"/>
                </a:lnTo>
                <a:lnTo>
                  <a:pt x="104180" y="23812"/>
                </a:lnTo>
                <a:lnTo>
                  <a:pt x="104180" y="8930"/>
                </a:lnTo>
                <a:cubicBezTo>
                  <a:pt x="104180" y="3981"/>
                  <a:pt x="100199" y="0"/>
                  <a:pt x="95250" y="0"/>
                </a:cubicBezTo>
                <a:cubicBezTo>
                  <a:pt x="90301" y="0"/>
                  <a:pt x="86320" y="3981"/>
                  <a:pt x="86320" y="8930"/>
                </a:cubicBezTo>
                <a:lnTo>
                  <a:pt x="86320" y="23812"/>
                </a:lnTo>
                <a:lnTo>
                  <a:pt x="65484" y="23812"/>
                </a:lnTo>
                <a:lnTo>
                  <a:pt x="65484" y="8930"/>
                </a:lnTo>
                <a:close/>
                <a:moveTo>
                  <a:pt x="59531" y="47625"/>
                </a:moveTo>
                <a:lnTo>
                  <a:pt x="130969" y="47625"/>
                </a:lnTo>
                <a:cubicBezTo>
                  <a:pt x="137554" y="47625"/>
                  <a:pt x="142875" y="52946"/>
                  <a:pt x="142875" y="59531"/>
                </a:cubicBezTo>
                <a:lnTo>
                  <a:pt x="142875" y="130969"/>
                </a:lnTo>
                <a:cubicBezTo>
                  <a:pt x="142875" y="137554"/>
                  <a:pt x="137554" y="142875"/>
                  <a:pt x="130969" y="142875"/>
                </a:cubicBezTo>
                <a:lnTo>
                  <a:pt x="59531" y="142875"/>
                </a:lnTo>
                <a:cubicBezTo>
                  <a:pt x="52946" y="142875"/>
                  <a:pt x="47625" y="137554"/>
                  <a:pt x="47625" y="130969"/>
                </a:cubicBezTo>
                <a:lnTo>
                  <a:pt x="47625" y="59531"/>
                </a:lnTo>
                <a:cubicBezTo>
                  <a:pt x="47625" y="52946"/>
                  <a:pt x="52946" y="47625"/>
                  <a:pt x="59531" y="47625"/>
                </a:cubicBezTo>
                <a:close/>
                <a:moveTo>
                  <a:pt x="65484" y="65484"/>
                </a:moveTo>
                <a:lnTo>
                  <a:pt x="65484" y="125016"/>
                </a:lnTo>
                <a:lnTo>
                  <a:pt x="125016" y="125016"/>
                </a:lnTo>
                <a:lnTo>
                  <a:pt x="125016" y="65484"/>
                </a:lnTo>
                <a:lnTo>
                  <a:pt x="65484" y="6548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149350" y="1530353"/>
            <a:ext cx="1209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推理优化突破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1025" y="2066928"/>
            <a:ext cx="5216525" cy="2416175"/>
          </a:xfrm>
          <a:custGeom>
            <a:avLst/>
            <a:gdLst/>
            <a:ahLst/>
            <a:cxnLst/>
            <a:rect l="l" t="t" r="r" b="b"/>
            <a:pathLst>
              <a:path w="5216525" h="2416175">
                <a:moveTo>
                  <a:pt x="76206" y="0"/>
                </a:moveTo>
                <a:lnTo>
                  <a:pt x="5140319" y="0"/>
                </a:lnTo>
                <a:cubicBezTo>
                  <a:pt x="5182406" y="0"/>
                  <a:pt x="5216525" y="34119"/>
                  <a:pt x="5216525" y="76206"/>
                </a:cubicBezTo>
                <a:lnTo>
                  <a:pt x="5216525" y="2339969"/>
                </a:lnTo>
                <a:cubicBezTo>
                  <a:pt x="5216525" y="2382056"/>
                  <a:pt x="5182406" y="2416175"/>
                  <a:pt x="5140319" y="2416175"/>
                </a:cubicBezTo>
                <a:lnTo>
                  <a:pt x="76206" y="2416175"/>
                </a:lnTo>
                <a:cubicBezTo>
                  <a:pt x="34119" y="2416175"/>
                  <a:pt x="0" y="2382056"/>
                  <a:pt x="0" y="2339969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36600" y="2222506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中兴通讯星云大模型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9775" y="2568581"/>
            <a:ext cx="2387600" cy="654050"/>
          </a:xfrm>
          <a:custGeom>
            <a:avLst/>
            <a:gdLst/>
            <a:ahLst/>
            <a:cxnLst/>
            <a:rect l="l" t="t" r="r" b="b"/>
            <a:pathLst>
              <a:path w="2387600" h="654050">
                <a:moveTo>
                  <a:pt x="38098" y="0"/>
                </a:moveTo>
                <a:lnTo>
                  <a:pt x="2349502" y="0"/>
                </a:lnTo>
                <a:cubicBezTo>
                  <a:pt x="2370543" y="0"/>
                  <a:pt x="2387600" y="17057"/>
                  <a:pt x="2387600" y="38098"/>
                </a:cubicBezTo>
                <a:lnTo>
                  <a:pt x="2387600" y="615952"/>
                </a:lnTo>
                <a:cubicBezTo>
                  <a:pt x="2387600" y="636993"/>
                  <a:pt x="2370543" y="654050"/>
                  <a:pt x="2349502" y="654050"/>
                </a:cubicBezTo>
                <a:lnTo>
                  <a:pt x="38098" y="654050"/>
                </a:lnTo>
                <a:cubicBezTo>
                  <a:pt x="17057" y="654050"/>
                  <a:pt x="0" y="636993"/>
                  <a:pt x="0" y="61595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2000" y="2647950"/>
            <a:ext cx="2343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-70%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85813" y="2952750"/>
            <a:ext cx="2295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显存节省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251200" y="2568581"/>
            <a:ext cx="2387600" cy="654050"/>
          </a:xfrm>
          <a:custGeom>
            <a:avLst/>
            <a:gdLst/>
            <a:ahLst/>
            <a:cxnLst/>
            <a:rect l="l" t="t" r="r" b="b"/>
            <a:pathLst>
              <a:path w="2387600" h="654050">
                <a:moveTo>
                  <a:pt x="38098" y="0"/>
                </a:moveTo>
                <a:lnTo>
                  <a:pt x="2349502" y="0"/>
                </a:lnTo>
                <a:cubicBezTo>
                  <a:pt x="2370543" y="0"/>
                  <a:pt x="2387600" y="17057"/>
                  <a:pt x="2387600" y="38098"/>
                </a:cubicBezTo>
                <a:lnTo>
                  <a:pt x="2387600" y="615952"/>
                </a:lnTo>
                <a:cubicBezTo>
                  <a:pt x="2387600" y="636993"/>
                  <a:pt x="2370543" y="654050"/>
                  <a:pt x="2349502" y="654050"/>
                </a:cubicBezTo>
                <a:lnTo>
                  <a:pt x="38098" y="654050"/>
                </a:lnTo>
                <a:cubicBezTo>
                  <a:pt x="17057" y="654050"/>
                  <a:pt x="0" y="636993"/>
                  <a:pt x="0" y="61595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273425" y="2647950"/>
            <a:ext cx="2343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8A2BE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3x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297238" y="2952750"/>
            <a:ext cx="2295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吞吐量提升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39775" y="3343278"/>
            <a:ext cx="2387600" cy="654050"/>
          </a:xfrm>
          <a:custGeom>
            <a:avLst/>
            <a:gdLst/>
            <a:ahLst/>
            <a:cxnLst/>
            <a:rect l="l" t="t" r="r" b="b"/>
            <a:pathLst>
              <a:path w="2387600" h="654050">
                <a:moveTo>
                  <a:pt x="38098" y="0"/>
                </a:moveTo>
                <a:lnTo>
                  <a:pt x="2349502" y="0"/>
                </a:lnTo>
                <a:cubicBezTo>
                  <a:pt x="2370543" y="0"/>
                  <a:pt x="2387600" y="17057"/>
                  <a:pt x="2387600" y="38098"/>
                </a:cubicBezTo>
                <a:lnTo>
                  <a:pt x="2387600" y="615952"/>
                </a:lnTo>
                <a:cubicBezTo>
                  <a:pt x="2387600" y="636993"/>
                  <a:pt x="2370543" y="654050"/>
                  <a:pt x="2349502" y="654050"/>
                </a:cubicBezTo>
                <a:lnTo>
                  <a:pt x="38098" y="654050"/>
                </a:lnTo>
                <a:cubicBezTo>
                  <a:pt x="17057" y="654050"/>
                  <a:pt x="0" y="636993"/>
                  <a:pt x="0" y="61595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62000" y="3422656"/>
            <a:ext cx="2343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-50%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85813" y="3727456"/>
            <a:ext cx="2295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时延降低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251200" y="3343278"/>
            <a:ext cx="2387600" cy="654050"/>
          </a:xfrm>
          <a:custGeom>
            <a:avLst/>
            <a:gdLst/>
            <a:ahLst/>
            <a:cxnLst/>
            <a:rect l="l" t="t" r="r" b="b"/>
            <a:pathLst>
              <a:path w="2387600" h="654050">
                <a:moveTo>
                  <a:pt x="38098" y="0"/>
                </a:moveTo>
                <a:lnTo>
                  <a:pt x="2349502" y="0"/>
                </a:lnTo>
                <a:cubicBezTo>
                  <a:pt x="2370543" y="0"/>
                  <a:pt x="2387600" y="17057"/>
                  <a:pt x="2387600" y="38098"/>
                </a:cubicBezTo>
                <a:lnTo>
                  <a:pt x="2387600" y="615952"/>
                </a:lnTo>
                <a:cubicBezTo>
                  <a:pt x="2387600" y="636993"/>
                  <a:pt x="2370543" y="654050"/>
                  <a:pt x="2349502" y="654050"/>
                </a:cubicBezTo>
                <a:lnTo>
                  <a:pt x="38098" y="654050"/>
                </a:lnTo>
                <a:cubicBezTo>
                  <a:pt x="17057" y="654050"/>
                  <a:pt x="0" y="636993"/>
                  <a:pt x="0" y="61595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3273425" y="3422656"/>
            <a:ext cx="2343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8A2BE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-75%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297238" y="3727456"/>
            <a:ext cx="2295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成本降低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36600" y="4114800"/>
            <a:ext cx="49720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日超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1.3万员工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使用编程大模型，日生成代码超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百万行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81025" y="4607722"/>
            <a:ext cx="5216525" cy="1358900"/>
          </a:xfrm>
          <a:custGeom>
            <a:avLst/>
            <a:gdLst/>
            <a:ahLst/>
            <a:cxnLst/>
            <a:rect l="l" t="t" r="r" b="b"/>
            <a:pathLst>
              <a:path w="5216525" h="1358900">
                <a:moveTo>
                  <a:pt x="76194" y="0"/>
                </a:moveTo>
                <a:lnTo>
                  <a:pt x="5140331" y="0"/>
                </a:lnTo>
                <a:cubicBezTo>
                  <a:pt x="5182412" y="0"/>
                  <a:pt x="5216525" y="34113"/>
                  <a:pt x="5216525" y="76194"/>
                </a:cubicBezTo>
                <a:lnTo>
                  <a:pt x="5216525" y="1282706"/>
                </a:lnTo>
                <a:cubicBezTo>
                  <a:pt x="5216525" y="1324787"/>
                  <a:pt x="5182412" y="1358900"/>
                  <a:pt x="5140331" y="1358900"/>
                </a:cubicBezTo>
                <a:lnTo>
                  <a:pt x="76194" y="1358900"/>
                </a:lnTo>
                <a:cubicBezTo>
                  <a:pt x="34113" y="1358900"/>
                  <a:pt x="0" y="1324787"/>
                  <a:pt x="0" y="1282706"/>
                </a:cubicBezTo>
                <a:lnTo>
                  <a:pt x="0" y="76194"/>
                </a:lnTo>
                <a:cubicBezTo>
                  <a:pt x="0" y="34141"/>
                  <a:pt x="34141" y="0"/>
                  <a:pt x="76194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36600" y="4763300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边缘部署方案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36600" y="5106200"/>
            <a:ext cx="49720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利用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量化压缩技术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降低模型资源占用，通过模型编译迁移工具适配不同硬件平台，将大模型部署在边缘一体机和AIBOX上。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55650" y="564436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28" name="Text 26"/>
          <p:cNvSpPr/>
          <p:nvPr/>
        </p:nvSpPr>
        <p:spPr>
          <a:xfrm>
            <a:off x="979488" y="5615787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城市治理、矿山安全、交通管控等实际落地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94425" y="1260475"/>
            <a:ext cx="5616575" cy="5216525"/>
          </a:xfrm>
          <a:custGeom>
            <a:avLst/>
            <a:gdLst/>
            <a:ahLst/>
            <a:cxnLst/>
            <a:rect l="l" t="t" r="r" b="b"/>
            <a:pathLst>
              <a:path w="5616575" h="5216525">
                <a:moveTo>
                  <a:pt x="114294" y="0"/>
                </a:moveTo>
                <a:lnTo>
                  <a:pt x="5502281" y="0"/>
                </a:lnTo>
                <a:cubicBezTo>
                  <a:pt x="5565404" y="0"/>
                  <a:pt x="5616575" y="51171"/>
                  <a:pt x="5616575" y="114294"/>
                </a:cubicBezTo>
                <a:lnTo>
                  <a:pt x="5616575" y="5102231"/>
                </a:lnTo>
                <a:cubicBezTo>
                  <a:pt x="5616575" y="5165354"/>
                  <a:pt x="5565404" y="5216525"/>
                  <a:pt x="5502281" y="5216525"/>
                </a:cubicBezTo>
                <a:lnTo>
                  <a:pt x="114294" y="5216525"/>
                </a:lnTo>
                <a:cubicBezTo>
                  <a:pt x="51171" y="5216525"/>
                  <a:pt x="0" y="5165354"/>
                  <a:pt x="0" y="5102231"/>
                </a:cubicBezTo>
                <a:lnTo>
                  <a:pt x="0" y="114294"/>
                </a:lnTo>
                <a:cubicBezTo>
                  <a:pt x="0" y="51171"/>
                  <a:pt x="51171" y="0"/>
                  <a:pt x="114294" y="0"/>
                </a:cubicBezTo>
                <a:close/>
              </a:path>
            </a:pathLst>
          </a:custGeom>
          <a:gradFill rotWithShape="1" flip="none">
            <a:gsLst>
              <a:gs pos="0">
                <a:srgbClr val="01FFFF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6388100" y="145415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rotWithShape="1" flip="none">
            <a:gsLst>
              <a:gs pos="0">
                <a:srgbClr val="00FFFF"/>
              </a:gs>
              <a:gs pos="100000">
                <a:srgbClr val="8A2BE2"/>
              </a:gs>
            </a:gsLst>
            <a:lin ang="2700000" scaled="1"/>
          </a:gradFill>
          <a:ln/>
        </p:spPr>
      </p:sp>
      <p:sp>
        <p:nvSpPr>
          <p:cNvPr id="31" name="Shape 29"/>
          <p:cNvSpPr/>
          <p:nvPr/>
        </p:nvSpPr>
        <p:spPr>
          <a:xfrm>
            <a:off x="6533356" y="1587503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59531" y="23812"/>
                </a:moveTo>
                <a:cubicBezTo>
                  <a:pt x="59531" y="17227"/>
                  <a:pt x="54211" y="11906"/>
                  <a:pt x="47625" y="11906"/>
                </a:cubicBezTo>
                <a:cubicBezTo>
                  <a:pt x="41039" y="11906"/>
                  <a:pt x="35719" y="17227"/>
                  <a:pt x="35719" y="23812"/>
                </a:cubicBezTo>
                <a:lnTo>
                  <a:pt x="35719" y="47625"/>
                </a:lnTo>
                <a:lnTo>
                  <a:pt x="11906" y="47625"/>
                </a:lnTo>
                <a:cubicBezTo>
                  <a:pt x="5321" y="47625"/>
                  <a:pt x="0" y="52946"/>
                  <a:pt x="0" y="59531"/>
                </a:cubicBezTo>
                <a:cubicBezTo>
                  <a:pt x="0" y="66117"/>
                  <a:pt x="5321" y="71438"/>
                  <a:pt x="11906" y="71438"/>
                </a:cubicBezTo>
                <a:lnTo>
                  <a:pt x="47625" y="71438"/>
                </a:lnTo>
                <a:cubicBezTo>
                  <a:pt x="54211" y="71438"/>
                  <a:pt x="59531" y="66117"/>
                  <a:pt x="59531" y="59531"/>
                </a:cubicBezTo>
                <a:lnTo>
                  <a:pt x="59531" y="23812"/>
                </a:lnTo>
                <a:close/>
                <a:moveTo>
                  <a:pt x="11906" y="119063"/>
                </a:moveTo>
                <a:cubicBezTo>
                  <a:pt x="5321" y="119063"/>
                  <a:pt x="0" y="124383"/>
                  <a:pt x="0" y="130969"/>
                </a:cubicBezTo>
                <a:cubicBezTo>
                  <a:pt x="0" y="137554"/>
                  <a:pt x="5321" y="142875"/>
                  <a:pt x="11906" y="142875"/>
                </a:cubicBezTo>
                <a:lnTo>
                  <a:pt x="35719" y="142875"/>
                </a:lnTo>
                <a:lnTo>
                  <a:pt x="35719" y="166688"/>
                </a:lnTo>
                <a:cubicBezTo>
                  <a:pt x="35719" y="173273"/>
                  <a:pt x="41039" y="178594"/>
                  <a:pt x="47625" y="178594"/>
                </a:cubicBezTo>
                <a:cubicBezTo>
                  <a:pt x="54211" y="178594"/>
                  <a:pt x="59531" y="173273"/>
                  <a:pt x="59531" y="166688"/>
                </a:cubicBezTo>
                <a:lnTo>
                  <a:pt x="59531" y="130969"/>
                </a:lnTo>
                <a:cubicBezTo>
                  <a:pt x="59531" y="124383"/>
                  <a:pt x="54211" y="119063"/>
                  <a:pt x="47625" y="119063"/>
                </a:cubicBezTo>
                <a:lnTo>
                  <a:pt x="11906" y="119063"/>
                </a:lnTo>
                <a:close/>
                <a:moveTo>
                  <a:pt x="130969" y="23812"/>
                </a:moveTo>
                <a:cubicBezTo>
                  <a:pt x="130969" y="17227"/>
                  <a:pt x="125648" y="11906"/>
                  <a:pt x="119063" y="11906"/>
                </a:cubicBezTo>
                <a:cubicBezTo>
                  <a:pt x="112477" y="11906"/>
                  <a:pt x="107156" y="17227"/>
                  <a:pt x="107156" y="23812"/>
                </a:cubicBezTo>
                <a:lnTo>
                  <a:pt x="107156" y="59531"/>
                </a:lnTo>
                <a:cubicBezTo>
                  <a:pt x="107156" y="66117"/>
                  <a:pt x="112477" y="71438"/>
                  <a:pt x="119063" y="71438"/>
                </a:cubicBezTo>
                <a:lnTo>
                  <a:pt x="154781" y="71438"/>
                </a:lnTo>
                <a:cubicBezTo>
                  <a:pt x="161367" y="71438"/>
                  <a:pt x="166688" y="66117"/>
                  <a:pt x="166688" y="59531"/>
                </a:cubicBezTo>
                <a:cubicBezTo>
                  <a:pt x="166688" y="52946"/>
                  <a:pt x="161367" y="47625"/>
                  <a:pt x="154781" y="47625"/>
                </a:cubicBezTo>
                <a:lnTo>
                  <a:pt x="130969" y="47625"/>
                </a:lnTo>
                <a:lnTo>
                  <a:pt x="130969" y="23812"/>
                </a:lnTo>
                <a:close/>
                <a:moveTo>
                  <a:pt x="119063" y="119063"/>
                </a:moveTo>
                <a:cubicBezTo>
                  <a:pt x="112477" y="119063"/>
                  <a:pt x="107156" y="124383"/>
                  <a:pt x="107156" y="130969"/>
                </a:cubicBezTo>
                <a:lnTo>
                  <a:pt x="107156" y="166688"/>
                </a:lnTo>
                <a:cubicBezTo>
                  <a:pt x="107156" y="173273"/>
                  <a:pt x="112477" y="178594"/>
                  <a:pt x="119063" y="178594"/>
                </a:cubicBezTo>
                <a:cubicBezTo>
                  <a:pt x="125648" y="178594"/>
                  <a:pt x="130969" y="173273"/>
                  <a:pt x="130969" y="166688"/>
                </a:cubicBezTo>
                <a:lnTo>
                  <a:pt x="130969" y="142875"/>
                </a:lnTo>
                <a:lnTo>
                  <a:pt x="154781" y="142875"/>
                </a:lnTo>
                <a:cubicBezTo>
                  <a:pt x="161367" y="142875"/>
                  <a:pt x="166688" y="137554"/>
                  <a:pt x="166688" y="130969"/>
                </a:cubicBezTo>
                <a:cubicBezTo>
                  <a:pt x="166688" y="124383"/>
                  <a:pt x="161367" y="119063"/>
                  <a:pt x="154781" y="119063"/>
                </a:cubicBezTo>
                <a:lnTo>
                  <a:pt x="119063" y="11906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6959600" y="1530353"/>
            <a:ext cx="1209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核心技术方案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91275" y="2066928"/>
            <a:ext cx="5216525" cy="939800"/>
          </a:xfrm>
          <a:custGeom>
            <a:avLst/>
            <a:gdLst/>
            <a:ahLst/>
            <a:cxnLst/>
            <a:rect l="l" t="t" r="r" b="b"/>
            <a:pathLst>
              <a:path w="5216525" h="939800">
                <a:moveTo>
                  <a:pt x="76199" y="0"/>
                </a:moveTo>
                <a:lnTo>
                  <a:pt x="5140326" y="0"/>
                </a:lnTo>
                <a:cubicBezTo>
                  <a:pt x="5182410" y="0"/>
                  <a:pt x="5216525" y="34115"/>
                  <a:pt x="5216525" y="76199"/>
                </a:cubicBezTo>
                <a:lnTo>
                  <a:pt x="5216525" y="863601"/>
                </a:lnTo>
                <a:cubicBezTo>
                  <a:pt x="5216525" y="905685"/>
                  <a:pt x="5182410" y="939800"/>
                  <a:pt x="5140326" y="939800"/>
                </a:cubicBezTo>
                <a:lnTo>
                  <a:pt x="76199" y="939800"/>
                </a:lnTo>
                <a:cubicBezTo>
                  <a:pt x="34115" y="939800"/>
                  <a:pt x="0" y="905685"/>
                  <a:pt x="0" y="863601"/>
                </a:cubicBezTo>
                <a:lnTo>
                  <a:pt x="0" y="76199"/>
                </a:lnTo>
                <a:cubicBezTo>
                  <a:pt x="0" y="34115"/>
                  <a:pt x="34115" y="0"/>
                  <a:pt x="76199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6537325" y="2222506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3350" y="61258"/>
                </a:moveTo>
                <a:cubicBezTo>
                  <a:pt x="128945" y="64175"/>
                  <a:pt x="123885" y="66526"/>
                  <a:pt x="118616" y="68401"/>
                </a:cubicBezTo>
                <a:cubicBezTo>
                  <a:pt x="104626" y="73402"/>
                  <a:pt x="86261" y="76200"/>
                  <a:pt x="66675" y="76200"/>
                </a:cubicBezTo>
                <a:cubicBezTo>
                  <a:pt x="47089" y="76200"/>
                  <a:pt x="28694" y="73372"/>
                  <a:pt x="14734" y="68401"/>
                </a:cubicBezTo>
                <a:cubicBezTo>
                  <a:pt x="9495" y="66526"/>
                  <a:pt x="4405" y="64175"/>
                  <a:pt x="0" y="61258"/>
                </a:cubicBezTo>
                <a:lnTo>
                  <a:pt x="0" y="85725"/>
                </a:lnTo>
                <a:cubicBezTo>
                  <a:pt x="0" y="98881"/>
                  <a:pt x="29855" y="109537"/>
                  <a:pt x="66675" y="109537"/>
                </a:cubicBezTo>
                <a:cubicBezTo>
                  <a:pt x="103495" y="109537"/>
                  <a:pt x="133350" y="98881"/>
                  <a:pt x="133350" y="85725"/>
                </a:cubicBezTo>
                <a:lnTo>
                  <a:pt x="133350" y="61258"/>
                </a:lnTo>
                <a:close/>
                <a:moveTo>
                  <a:pt x="133350" y="38100"/>
                </a:moveTo>
                <a:lnTo>
                  <a:pt x="133350" y="23813"/>
                </a:lnTo>
                <a:cubicBezTo>
                  <a:pt x="133350" y="10656"/>
                  <a:pt x="103495" y="0"/>
                  <a:pt x="66675" y="0"/>
                </a:cubicBezTo>
                <a:cubicBezTo>
                  <a:pt x="29855" y="0"/>
                  <a:pt x="0" y="10656"/>
                  <a:pt x="0" y="23813"/>
                </a:cubicBezTo>
                <a:lnTo>
                  <a:pt x="0" y="38100"/>
                </a:lnTo>
                <a:cubicBezTo>
                  <a:pt x="0" y="51256"/>
                  <a:pt x="29855" y="61912"/>
                  <a:pt x="66675" y="61912"/>
                </a:cubicBezTo>
                <a:cubicBezTo>
                  <a:pt x="103495" y="61912"/>
                  <a:pt x="133350" y="51256"/>
                  <a:pt x="133350" y="38100"/>
                </a:cubicBezTo>
                <a:close/>
                <a:moveTo>
                  <a:pt x="118616" y="116026"/>
                </a:moveTo>
                <a:cubicBezTo>
                  <a:pt x="104656" y="120997"/>
                  <a:pt x="86291" y="123825"/>
                  <a:pt x="66675" y="123825"/>
                </a:cubicBezTo>
                <a:cubicBezTo>
                  <a:pt x="47059" y="123825"/>
                  <a:pt x="28694" y="120997"/>
                  <a:pt x="14734" y="116026"/>
                </a:cubicBezTo>
                <a:cubicBezTo>
                  <a:pt x="9495" y="114151"/>
                  <a:pt x="4405" y="111800"/>
                  <a:pt x="0" y="108883"/>
                </a:cubicBezTo>
                <a:lnTo>
                  <a:pt x="0" y="128588"/>
                </a:lnTo>
                <a:cubicBezTo>
                  <a:pt x="0" y="141744"/>
                  <a:pt x="29855" y="152400"/>
                  <a:pt x="66675" y="152400"/>
                </a:cubicBezTo>
                <a:cubicBezTo>
                  <a:pt x="103495" y="152400"/>
                  <a:pt x="133350" y="141744"/>
                  <a:pt x="133350" y="128588"/>
                </a:cubicBezTo>
                <a:lnTo>
                  <a:pt x="133350" y="108883"/>
                </a:lnTo>
                <a:cubicBezTo>
                  <a:pt x="128945" y="111800"/>
                  <a:pt x="123885" y="114151"/>
                  <a:pt x="118616" y="116026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35" name="Text 33"/>
          <p:cNvSpPr/>
          <p:nvPr/>
        </p:nvSpPr>
        <p:spPr>
          <a:xfrm>
            <a:off x="6699250" y="2184406"/>
            <a:ext cx="486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模型量化技术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508750" y="2451106"/>
            <a:ext cx="50482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将高精度权重转换为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INT8、INT4甚至2bit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，大幅降低存储和计算需求。Google Gemini Nano通过4bit量化，在手机端运行时功耗仅为1.2W。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91275" y="3084513"/>
            <a:ext cx="5216525" cy="939800"/>
          </a:xfrm>
          <a:custGeom>
            <a:avLst/>
            <a:gdLst/>
            <a:ahLst/>
            <a:cxnLst/>
            <a:rect l="l" t="t" r="r" b="b"/>
            <a:pathLst>
              <a:path w="5216525" h="939800">
                <a:moveTo>
                  <a:pt x="76199" y="0"/>
                </a:moveTo>
                <a:lnTo>
                  <a:pt x="5140326" y="0"/>
                </a:lnTo>
                <a:cubicBezTo>
                  <a:pt x="5182410" y="0"/>
                  <a:pt x="5216525" y="34115"/>
                  <a:pt x="5216525" y="76199"/>
                </a:cubicBezTo>
                <a:lnTo>
                  <a:pt x="5216525" y="863601"/>
                </a:lnTo>
                <a:cubicBezTo>
                  <a:pt x="5216525" y="905685"/>
                  <a:pt x="5182410" y="939800"/>
                  <a:pt x="5140326" y="939800"/>
                </a:cubicBezTo>
                <a:lnTo>
                  <a:pt x="76199" y="939800"/>
                </a:lnTo>
                <a:cubicBezTo>
                  <a:pt x="34115" y="939800"/>
                  <a:pt x="0" y="905685"/>
                  <a:pt x="0" y="863601"/>
                </a:cubicBezTo>
                <a:lnTo>
                  <a:pt x="0" y="76199"/>
                </a:lnTo>
                <a:cubicBezTo>
                  <a:pt x="0" y="34115"/>
                  <a:pt x="34115" y="0"/>
                  <a:pt x="76199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527800" y="324009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7150" y="19050"/>
                </a:moveTo>
                <a:cubicBezTo>
                  <a:pt x="57150" y="13781"/>
                  <a:pt x="61406" y="9525"/>
                  <a:pt x="66675" y="9525"/>
                </a:cubicBezTo>
                <a:lnTo>
                  <a:pt x="85725" y="9525"/>
                </a:lnTo>
                <a:cubicBezTo>
                  <a:pt x="90994" y="9525"/>
                  <a:pt x="95250" y="13781"/>
                  <a:pt x="95250" y="19050"/>
                </a:cubicBezTo>
                <a:lnTo>
                  <a:pt x="95250" y="38100"/>
                </a:lnTo>
                <a:cubicBezTo>
                  <a:pt x="95250" y="43369"/>
                  <a:pt x="90994" y="47625"/>
                  <a:pt x="85725" y="47625"/>
                </a:cubicBezTo>
                <a:lnTo>
                  <a:pt x="83344" y="47625"/>
                </a:lnTo>
                <a:lnTo>
                  <a:pt x="83344" y="66675"/>
                </a:lnTo>
                <a:lnTo>
                  <a:pt x="119062" y="66675"/>
                </a:lnTo>
                <a:cubicBezTo>
                  <a:pt x="130909" y="66675"/>
                  <a:pt x="140494" y="76260"/>
                  <a:pt x="140494" y="88106"/>
                </a:cubicBezTo>
                <a:lnTo>
                  <a:pt x="140494" y="104775"/>
                </a:lnTo>
                <a:lnTo>
                  <a:pt x="142875" y="104775"/>
                </a:lnTo>
                <a:cubicBezTo>
                  <a:pt x="148144" y="104775"/>
                  <a:pt x="152400" y="109031"/>
                  <a:pt x="152400" y="114300"/>
                </a:cubicBezTo>
                <a:lnTo>
                  <a:pt x="152400" y="133350"/>
                </a:lnTo>
                <a:cubicBezTo>
                  <a:pt x="152400" y="138619"/>
                  <a:pt x="148144" y="142875"/>
                  <a:pt x="142875" y="142875"/>
                </a:cubicBezTo>
                <a:lnTo>
                  <a:pt x="123825" y="142875"/>
                </a:lnTo>
                <a:cubicBezTo>
                  <a:pt x="118556" y="142875"/>
                  <a:pt x="114300" y="138619"/>
                  <a:pt x="114300" y="133350"/>
                </a:cubicBezTo>
                <a:lnTo>
                  <a:pt x="114300" y="114300"/>
                </a:lnTo>
                <a:cubicBezTo>
                  <a:pt x="114300" y="109031"/>
                  <a:pt x="118556" y="104775"/>
                  <a:pt x="123825" y="104775"/>
                </a:cubicBezTo>
                <a:lnTo>
                  <a:pt x="126206" y="104775"/>
                </a:lnTo>
                <a:lnTo>
                  <a:pt x="126206" y="88106"/>
                </a:lnTo>
                <a:cubicBezTo>
                  <a:pt x="126206" y="84147"/>
                  <a:pt x="123021" y="80962"/>
                  <a:pt x="119062" y="80962"/>
                </a:cubicBezTo>
                <a:lnTo>
                  <a:pt x="83344" y="80962"/>
                </a:lnTo>
                <a:lnTo>
                  <a:pt x="83344" y="104775"/>
                </a:lnTo>
                <a:lnTo>
                  <a:pt x="85725" y="104775"/>
                </a:lnTo>
                <a:cubicBezTo>
                  <a:pt x="90994" y="104775"/>
                  <a:pt x="95250" y="109031"/>
                  <a:pt x="95250" y="114300"/>
                </a:cubicBezTo>
                <a:lnTo>
                  <a:pt x="95250" y="133350"/>
                </a:lnTo>
                <a:cubicBezTo>
                  <a:pt x="95250" y="138619"/>
                  <a:pt x="90994" y="142875"/>
                  <a:pt x="85725" y="142875"/>
                </a:cubicBezTo>
                <a:lnTo>
                  <a:pt x="66675" y="142875"/>
                </a:lnTo>
                <a:cubicBezTo>
                  <a:pt x="61406" y="142875"/>
                  <a:pt x="57150" y="138619"/>
                  <a:pt x="57150" y="133350"/>
                </a:cubicBezTo>
                <a:lnTo>
                  <a:pt x="57150" y="114300"/>
                </a:lnTo>
                <a:cubicBezTo>
                  <a:pt x="57150" y="109031"/>
                  <a:pt x="61406" y="104775"/>
                  <a:pt x="66675" y="104775"/>
                </a:cubicBezTo>
                <a:lnTo>
                  <a:pt x="69056" y="104775"/>
                </a:lnTo>
                <a:lnTo>
                  <a:pt x="69056" y="80962"/>
                </a:lnTo>
                <a:lnTo>
                  <a:pt x="33338" y="80962"/>
                </a:lnTo>
                <a:cubicBezTo>
                  <a:pt x="29379" y="80962"/>
                  <a:pt x="26194" y="84147"/>
                  <a:pt x="26194" y="88106"/>
                </a:cubicBezTo>
                <a:lnTo>
                  <a:pt x="26194" y="104775"/>
                </a:lnTo>
                <a:lnTo>
                  <a:pt x="28575" y="104775"/>
                </a:lnTo>
                <a:cubicBezTo>
                  <a:pt x="33844" y="104775"/>
                  <a:pt x="38100" y="109031"/>
                  <a:pt x="38100" y="114300"/>
                </a:cubicBezTo>
                <a:lnTo>
                  <a:pt x="38100" y="133350"/>
                </a:lnTo>
                <a:cubicBezTo>
                  <a:pt x="38100" y="138619"/>
                  <a:pt x="33844" y="142875"/>
                  <a:pt x="28575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14300"/>
                </a:lnTo>
                <a:cubicBezTo>
                  <a:pt x="0" y="109031"/>
                  <a:pt x="4256" y="104775"/>
                  <a:pt x="9525" y="104775"/>
                </a:cubicBezTo>
                <a:lnTo>
                  <a:pt x="11906" y="104775"/>
                </a:lnTo>
                <a:lnTo>
                  <a:pt x="11906" y="88106"/>
                </a:lnTo>
                <a:cubicBezTo>
                  <a:pt x="11906" y="76260"/>
                  <a:pt x="21491" y="66675"/>
                  <a:pt x="33338" y="66675"/>
                </a:cubicBezTo>
                <a:lnTo>
                  <a:pt x="69056" y="66675"/>
                </a:lnTo>
                <a:lnTo>
                  <a:pt x="69056" y="47625"/>
                </a:lnTo>
                <a:lnTo>
                  <a:pt x="66675" y="47625"/>
                </a:lnTo>
                <a:cubicBezTo>
                  <a:pt x="61406" y="47625"/>
                  <a:pt x="57150" y="43369"/>
                  <a:pt x="57150" y="38100"/>
                </a:cubicBezTo>
                <a:lnTo>
                  <a:pt x="57150" y="19050"/>
                </a:ln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39" name="Text 37"/>
          <p:cNvSpPr/>
          <p:nvPr/>
        </p:nvSpPr>
        <p:spPr>
          <a:xfrm>
            <a:off x="6699250" y="3201991"/>
            <a:ext cx="486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MoE架构优化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508750" y="3468691"/>
            <a:ext cx="50482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混合专家模型(MoE)在推理时仅激活部分参数，推理速度提升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2-6倍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，成本降幅高达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83%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91275" y="4102106"/>
            <a:ext cx="5216525" cy="1025525"/>
          </a:xfrm>
          <a:custGeom>
            <a:avLst/>
            <a:gdLst/>
            <a:ahLst/>
            <a:cxnLst/>
            <a:rect l="l" t="t" r="r" b="b"/>
            <a:pathLst>
              <a:path w="5216525" h="1025525">
                <a:moveTo>
                  <a:pt x="76197" y="0"/>
                </a:moveTo>
                <a:lnTo>
                  <a:pt x="5140328" y="0"/>
                </a:lnTo>
                <a:cubicBezTo>
                  <a:pt x="5182411" y="0"/>
                  <a:pt x="5216525" y="34114"/>
                  <a:pt x="5216525" y="76197"/>
                </a:cubicBezTo>
                <a:lnTo>
                  <a:pt x="5216525" y="949328"/>
                </a:lnTo>
                <a:cubicBezTo>
                  <a:pt x="5216525" y="991411"/>
                  <a:pt x="5182411" y="1025525"/>
                  <a:pt x="5140328" y="1025525"/>
                </a:cubicBezTo>
                <a:lnTo>
                  <a:pt x="76197" y="1025525"/>
                </a:lnTo>
                <a:cubicBezTo>
                  <a:pt x="34114" y="1025525"/>
                  <a:pt x="0" y="991411"/>
                  <a:pt x="0" y="949328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6546850" y="42576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57150" y="152400"/>
                </a:moveTo>
                <a:cubicBezTo>
                  <a:pt x="25598" y="152400"/>
                  <a:pt x="0" y="126802"/>
                  <a:pt x="0" y="95250"/>
                </a:cubicBezTo>
                <a:cubicBezTo>
                  <a:pt x="0" y="68104"/>
                  <a:pt x="38755" y="13662"/>
                  <a:pt x="49590" y="-1042"/>
                </a:cubicBezTo>
                <a:cubicBezTo>
                  <a:pt x="51346" y="-3423"/>
                  <a:pt x="54114" y="-4762"/>
                  <a:pt x="57090" y="-4762"/>
                </a:cubicBezTo>
                <a:lnTo>
                  <a:pt x="57210" y="-4762"/>
                </a:lnTo>
                <a:cubicBezTo>
                  <a:pt x="60186" y="-4762"/>
                  <a:pt x="62954" y="-3423"/>
                  <a:pt x="64710" y="-1042"/>
                </a:cubicBezTo>
                <a:cubicBezTo>
                  <a:pt x="75545" y="13662"/>
                  <a:pt x="114300" y="68104"/>
                  <a:pt x="114300" y="95250"/>
                </a:cubicBezTo>
                <a:cubicBezTo>
                  <a:pt x="114300" y="126802"/>
                  <a:pt x="88702" y="152400"/>
                  <a:pt x="57150" y="152400"/>
                </a:cubicBezTo>
                <a:close/>
                <a:moveTo>
                  <a:pt x="33338" y="92869"/>
                </a:moveTo>
                <a:cubicBezTo>
                  <a:pt x="33338" y="88910"/>
                  <a:pt x="30153" y="85725"/>
                  <a:pt x="26194" y="85725"/>
                </a:cubicBezTo>
                <a:cubicBezTo>
                  <a:pt x="22235" y="85725"/>
                  <a:pt x="19050" y="88910"/>
                  <a:pt x="19050" y="92869"/>
                </a:cubicBezTo>
                <a:cubicBezTo>
                  <a:pt x="19050" y="115223"/>
                  <a:pt x="37177" y="133350"/>
                  <a:pt x="59531" y="133350"/>
                </a:cubicBezTo>
                <a:cubicBezTo>
                  <a:pt x="63490" y="133350"/>
                  <a:pt x="66675" y="130165"/>
                  <a:pt x="66675" y="126206"/>
                </a:cubicBezTo>
                <a:cubicBezTo>
                  <a:pt x="66675" y="122247"/>
                  <a:pt x="63490" y="119062"/>
                  <a:pt x="59531" y="119062"/>
                </a:cubicBezTo>
                <a:cubicBezTo>
                  <a:pt x="45065" y="119062"/>
                  <a:pt x="33338" y="107335"/>
                  <a:pt x="33338" y="92869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43" name="Text 41"/>
          <p:cNvSpPr/>
          <p:nvPr/>
        </p:nvSpPr>
        <p:spPr>
          <a:xfrm>
            <a:off x="6699250" y="4219575"/>
            <a:ext cx="486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液冷技术市场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508750" y="4524375"/>
            <a:ext cx="1047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2028年市场预测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0905530" y="4486275"/>
            <a:ext cx="68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$10.5B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508750" y="4791075"/>
            <a:ext cx="50482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液冷服务器市场2023-2028年复合年增长率达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48.3%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，显著降低数据中心能耗。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91275" y="5207797"/>
            <a:ext cx="5216525" cy="939800"/>
          </a:xfrm>
          <a:custGeom>
            <a:avLst/>
            <a:gdLst/>
            <a:ahLst/>
            <a:cxnLst/>
            <a:rect l="l" t="t" r="r" b="b"/>
            <a:pathLst>
              <a:path w="5216525" h="939800">
                <a:moveTo>
                  <a:pt x="76199" y="0"/>
                </a:moveTo>
                <a:lnTo>
                  <a:pt x="5140326" y="0"/>
                </a:lnTo>
                <a:cubicBezTo>
                  <a:pt x="5182410" y="0"/>
                  <a:pt x="5216525" y="34115"/>
                  <a:pt x="5216525" y="76199"/>
                </a:cubicBezTo>
                <a:lnTo>
                  <a:pt x="5216525" y="863601"/>
                </a:lnTo>
                <a:cubicBezTo>
                  <a:pt x="5216525" y="905685"/>
                  <a:pt x="5182410" y="939800"/>
                  <a:pt x="5140326" y="939800"/>
                </a:cubicBezTo>
                <a:lnTo>
                  <a:pt x="76199" y="939800"/>
                </a:lnTo>
                <a:cubicBezTo>
                  <a:pt x="34115" y="939800"/>
                  <a:pt x="0" y="905685"/>
                  <a:pt x="0" y="863601"/>
                </a:cubicBezTo>
                <a:lnTo>
                  <a:pt x="0" y="76199"/>
                </a:lnTo>
                <a:cubicBezTo>
                  <a:pt x="0" y="34115"/>
                  <a:pt x="34115" y="0"/>
                  <a:pt x="76199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6518275" y="5363375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73819" y="26194"/>
                </a:moveTo>
                <a:lnTo>
                  <a:pt x="97631" y="26194"/>
                </a:lnTo>
                <a:lnTo>
                  <a:pt x="97631" y="40481"/>
                </a:lnTo>
                <a:lnTo>
                  <a:pt x="73819" y="40481"/>
                </a:lnTo>
                <a:lnTo>
                  <a:pt x="73819" y="26194"/>
                </a:lnTo>
                <a:close/>
                <a:moveTo>
                  <a:pt x="71438" y="9525"/>
                </a:moveTo>
                <a:cubicBezTo>
                  <a:pt x="63550" y="9525"/>
                  <a:pt x="57150" y="15925"/>
                  <a:pt x="57150" y="23813"/>
                </a:cubicBezTo>
                <a:lnTo>
                  <a:pt x="57150" y="42863"/>
                </a:lnTo>
                <a:cubicBezTo>
                  <a:pt x="57150" y="50750"/>
                  <a:pt x="63550" y="57150"/>
                  <a:pt x="71438" y="57150"/>
                </a:cubicBezTo>
                <a:lnTo>
                  <a:pt x="76200" y="57150"/>
                </a:lnTo>
                <a:lnTo>
                  <a:pt x="76200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38100" y="85725"/>
                </a:lnTo>
                <a:lnTo>
                  <a:pt x="38100" y="95250"/>
                </a:lnTo>
                <a:lnTo>
                  <a:pt x="33338" y="95250"/>
                </a:lnTo>
                <a:cubicBezTo>
                  <a:pt x="25450" y="95250"/>
                  <a:pt x="19050" y="101650"/>
                  <a:pt x="19050" y="109537"/>
                </a:cubicBezTo>
                <a:lnTo>
                  <a:pt x="19050" y="128588"/>
                </a:lnTo>
                <a:cubicBezTo>
                  <a:pt x="19050" y="136475"/>
                  <a:pt x="25450" y="142875"/>
                  <a:pt x="33338" y="142875"/>
                </a:cubicBezTo>
                <a:lnTo>
                  <a:pt x="61912" y="142875"/>
                </a:lnTo>
                <a:cubicBezTo>
                  <a:pt x="69800" y="142875"/>
                  <a:pt x="76200" y="136475"/>
                  <a:pt x="76200" y="128588"/>
                </a:cubicBezTo>
                <a:lnTo>
                  <a:pt x="76200" y="109537"/>
                </a:lnTo>
                <a:cubicBezTo>
                  <a:pt x="76200" y="101650"/>
                  <a:pt x="69800" y="95250"/>
                  <a:pt x="61912" y="95250"/>
                </a:cubicBezTo>
                <a:lnTo>
                  <a:pt x="57150" y="95250"/>
                </a:lnTo>
                <a:lnTo>
                  <a:pt x="57150" y="85725"/>
                </a:lnTo>
                <a:lnTo>
                  <a:pt x="114300" y="85725"/>
                </a:lnTo>
                <a:lnTo>
                  <a:pt x="114300" y="95250"/>
                </a:lnTo>
                <a:lnTo>
                  <a:pt x="109537" y="95250"/>
                </a:lnTo>
                <a:cubicBezTo>
                  <a:pt x="101650" y="95250"/>
                  <a:pt x="95250" y="101650"/>
                  <a:pt x="95250" y="109537"/>
                </a:cubicBezTo>
                <a:lnTo>
                  <a:pt x="95250" y="128588"/>
                </a:lnTo>
                <a:cubicBezTo>
                  <a:pt x="95250" y="136475"/>
                  <a:pt x="101650" y="142875"/>
                  <a:pt x="109537" y="142875"/>
                </a:cubicBezTo>
                <a:lnTo>
                  <a:pt x="138113" y="142875"/>
                </a:lnTo>
                <a:cubicBezTo>
                  <a:pt x="146000" y="142875"/>
                  <a:pt x="152400" y="136475"/>
                  <a:pt x="152400" y="128588"/>
                </a:cubicBezTo>
                <a:lnTo>
                  <a:pt x="152400" y="109537"/>
                </a:lnTo>
                <a:cubicBezTo>
                  <a:pt x="152400" y="101650"/>
                  <a:pt x="146000" y="95250"/>
                  <a:pt x="138113" y="95250"/>
                </a:cubicBezTo>
                <a:lnTo>
                  <a:pt x="133350" y="95250"/>
                </a:lnTo>
                <a:lnTo>
                  <a:pt x="133350" y="85725"/>
                </a:lnTo>
                <a:lnTo>
                  <a:pt x="161925" y="85725"/>
                </a:lnTo>
                <a:cubicBezTo>
                  <a:pt x="167194" y="85725"/>
                  <a:pt x="171450" y="81469"/>
                  <a:pt x="171450" y="76200"/>
                </a:cubicBezTo>
                <a:cubicBezTo>
                  <a:pt x="171450" y="70931"/>
                  <a:pt x="167194" y="66675"/>
                  <a:pt x="161925" y="66675"/>
                </a:cubicBezTo>
                <a:lnTo>
                  <a:pt x="95250" y="66675"/>
                </a:lnTo>
                <a:lnTo>
                  <a:pt x="95250" y="57150"/>
                </a:lnTo>
                <a:lnTo>
                  <a:pt x="100013" y="57150"/>
                </a:lnTo>
                <a:cubicBezTo>
                  <a:pt x="107900" y="57150"/>
                  <a:pt x="114300" y="50750"/>
                  <a:pt x="114300" y="42863"/>
                </a:cubicBezTo>
                <a:lnTo>
                  <a:pt x="114300" y="23813"/>
                </a:lnTo>
                <a:cubicBezTo>
                  <a:pt x="114300" y="15925"/>
                  <a:pt x="107900" y="9525"/>
                  <a:pt x="100013" y="9525"/>
                </a:cubicBezTo>
                <a:lnTo>
                  <a:pt x="71438" y="9525"/>
                </a:lnTo>
                <a:close/>
                <a:moveTo>
                  <a:pt x="133350" y="111919"/>
                </a:moveTo>
                <a:lnTo>
                  <a:pt x="135731" y="111919"/>
                </a:lnTo>
                <a:lnTo>
                  <a:pt x="135731" y="126206"/>
                </a:lnTo>
                <a:lnTo>
                  <a:pt x="111919" y="126206"/>
                </a:lnTo>
                <a:lnTo>
                  <a:pt x="111919" y="111919"/>
                </a:lnTo>
                <a:lnTo>
                  <a:pt x="133350" y="111919"/>
                </a:lnTo>
                <a:close/>
                <a:moveTo>
                  <a:pt x="57150" y="111919"/>
                </a:moveTo>
                <a:lnTo>
                  <a:pt x="59531" y="111919"/>
                </a:lnTo>
                <a:lnTo>
                  <a:pt x="59531" y="126206"/>
                </a:lnTo>
                <a:lnTo>
                  <a:pt x="35719" y="126206"/>
                </a:lnTo>
                <a:lnTo>
                  <a:pt x="35719" y="111919"/>
                </a:lnTo>
                <a:lnTo>
                  <a:pt x="57150" y="111919"/>
                </a:ln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49" name="Text 47"/>
          <p:cNvSpPr/>
          <p:nvPr/>
        </p:nvSpPr>
        <p:spPr>
          <a:xfrm>
            <a:off x="6699250" y="5325275"/>
            <a:ext cx="486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云边协同部署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508750" y="5591975"/>
            <a:ext cx="50482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云边协同实现更高效、更稳定的推理方案，在边缘侧资源受限、通信压力大的条件下提供优化策略。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365062ff23300256679d5b04e1c3dd6d6bc52a3e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34302" b="34302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D">
                  <a:alpha val="80000"/>
                </a:srgbClr>
              </a:gs>
              <a:gs pos="50000">
                <a:srgbClr val="8A2BE2">
                  <a:alpha val="40000"/>
                </a:srgbClr>
              </a:gs>
              <a:gs pos="100000">
                <a:srgbClr val="1A1A1D">
                  <a:alpha val="9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 rot="720000">
            <a:off x="314984" y="1413532"/>
            <a:ext cx="876300" cy="876300"/>
          </a:xfrm>
          <a:custGeom>
            <a:avLst/>
            <a:gdLst/>
            <a:ahLst/>
            <a:cxnLst/>
            <a:rect l="l" t="t" r="r" b="b"/>
            <a:pathLst>
              <a:path w="876300" h="876300">
                <a:moveTo>
                  <a:pt x="114296" y="0"/>
                </a:moveTo>
                <a:lnTo>
                  <a:pt x="762004" y="0"/>
                </a:lnTo>
                <a:cubicBezTo>
                  <a:pt x="825128" y="0"/>
                  <a:pt x="876300" y="51172"/>
                  <a:pt x="876300" y="114296"/>
                </a:cubicBezTo>
                <a:lnTo>
                  <a:pt x="876300" y="762004"/>
                </a:lnTo>
                <a:cubicBezTo>
                  <a:pt x="876300" y="825128"/>
                  <a:pt x="825128" y="876300"/>
                  <a:pt x="762004" y="876300"/>
                </a:cubicBezTo>
                <a:lnTo>
                  <a:pt x="114296" y="876300"/>
                </a:lnTo>
                <a:cubicBezTo>
                  <a:pt x="51172" y="876300"/>
                  <a:pt x="0" y="825128"/>
                  <a:pt x="0" y="762004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00FFF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60587" y="1708138"/>
            <a:ext cx="781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524000" y="1898656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38100" y="0"/>
                </a:moveTo>
                <a:lnTo>
                  <a:pt x="1181100" y="0"/>
                </a:lnTo>
                <a:cubicBezTo>
                  <a:pt x="1202128" y="0"/>
                  <a:pt x="1219200" y="17072"/>
                  <a:pt x="1219200" y="38100"/>
                </a:cubicBezTo>
                <a:lnTo>
                  <a:pt x="1219200" y="38100"/>
                </a:lnTo>
                <a:cubicBezTo>
                  <a:pt x="1219200" y="59128"/>
                  <a:pt x="1202128" y="76200"/>
                  <a:pt x="1181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100000">
                <a:srgbClr val="00FFFF"/>
              </a:gs>
            </a:gsLst>
            <a:lin ang="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381000" y="2698756"/>
            <a:ext cx="11887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未来展望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070356"/>
            <a:ext cx="6543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机遇与挑战并存的AI新纪元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4175" y="4873631"/>
            <a:ext cx="1549400" cy="501650"/>
          </a:xfrm>
          <a:custGeom>
            <a:avLst/>
            <a:gdLst/>
            <a:ahLst/>
            <a:cxnLst/>
            <a:rect l="l" t="t" r="r" b="b"/>
            <a:pathLst>
              <a:path w="1549400" h="501650">
                <a:moveTo>
                  <a:pt x="76201" y="0"/>
                </a:moveTo>
                <a:lnTo>
                  <a:pt x="1473199" y="0"/>
                </a:lnTo>
                <a:cubicBezTo>
                  <a:pt x="1515256" y="0"/>
                  <a:pt x="1549400" y="34144"/>
                  <a:pt x="1549400" y="76201"/>
                </a:cubicBezTo>
                <a:lnTo>
                  <a:pt x="1549400" y="425449"/>
                </a:lnTo>
                <a:cubicBezTo>
                  <a:pt x="1549400" y="467506"/>
                  <a:pt x="1515256" y="501650"/>
                  <a:pt x="1473199" y="501650"/>
                </a:cubicBezTo>
                <a:lnTo>
                  <a:pt x="76201" y="501650"/>
                </a:lnTo>
                <a:cubicBezTo>
                  <a:pt x="34144" y="501650"/>
                  <a:pt x="0" y="467506"/>
                  <a:pt x="0" y="4254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8A2BE2">
              <a:alpha val="20000"/>
            </a:srgbClr>
          </a:solidFill>
          <a:ln w="8467">
            <a:solidFill>
              <a:srgbClr val="8A2BE2">
                <a:alpha val="50196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15950" y="501015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71450" y="14288"/>
                </a:moveTo>
                <a:lnTo>
                  <a:pt x="228600" y="14288"/>
                </a:lnTo>
                <a:cubicBezTo>
                  <a:pt x="236503" y="14288"/>
                  <a:pt x="242888" y="20672"/>
                  <a:pt x="242888" y="28575"/>
                </a:cubicBezTo>
                <a:cubicBezTo>
                  <a:pt x="242888" y="36478"/>
                  <a:pt x="236503" y="42863"/>
                  <a:pt x="228600" y="42863"/>
                </a:cubicBezTo>
                <a:lnTo>
                  <a:pt x="177879" y="42863"/>
                </a:lnTo>
                <a:cubicBezTo>
                  <a:pt x="175558" y="54382"/>
                  <a:pt x="167655" y="63892"/>
                  <a:pt x="157163" y="68446"/>
                </a:cubicBezTo>
                <a:lnTo>
                  <a:pt x="157163" y="200025"/>
                </a:lnTo>
                <a:lnTo>
                  <a:pt x="228600" y="200025"/>
                </a:lnTo>
                <a:cubicBezTo>
                  <a:pt x="236503" y="200025"/>
                  <a:pt x="242888" y="206410"/>
                  <a:pt x="242888" y="214313"/>
                </a:cubicBezTo>
                <a:cubicBezTo>
                  <a:pt x="242888" y="222215"/>
                  <a:pt x="236503" y="228600"/>
                  <a:pt x="228600" y="228600"/>
                </a:cubicBezTo>
                <a:lnTo>
                  <a:pt x="57150" y="228600"/>
                </a:lnTo>
                <a:cubicBezTo>
                  <a:pt x="49247" y="228600"/>
                  <a:pt x="42863" y="222215"/>
                  <a:pt x="42863" y="214313"/>
                </a:cubicBezTo>
                <a:cubicBezTo>
                  <a:pt x="42863" y="206410"/>
                  <a:pt x="49247" y="200025"/>
                  <a:pt x="57150" y="200025"/>
                </a:cubicBezTo>
                <a:lnTo>
                  <a:pt x="128588" y="200025"/>
                </a:lnTo>
                <a:lnTo>
                  <a:pt x="128588" y="68446"/>
                </a:lnTo>
                <a:cubicBezTo>
                  <a:pt x="118095" y="63847"/>
                  <a:pt x="110192" y="54337"/>
                  <a:pt x="107871" y="42863"/>
                </a:cubicBezTo>
                <a:lnTo>
                  <a:pt x="57150" y="42863"/>
                </a:lnTo>
                <a:cubicBezTo>
                  <a:pt x="49247" y="42863"/>
                  <a:pt x="42863" y="36478"/>
                  <a:pt x="42863" y="28575"/>
                </a:cubicBezTo>
                <a:cubicBezTo>
                  <a:pt x="42863" y="20672"/>
                  <a:pt x="49247" y="14288"/>
                  <a:pt x="57150" y="14288"/>
                </a:cubicBezTo>
                <a:lnTo>
                  <a:pt x="114300" y="14288"/>
                </a:lnTo>
                <a:cubicBezTo>
                  <a:pt x="120819" y="5626"/>
                  <a:pt x="131177" y="0"/>
                  <a:pt x="142875" y="0"/>
                </a:cubicBezTo>
                <a:cubicBezTo>
                  <a:pt x="154573" y="0"/>
                  <a:pt x="164931" y="5626"/>
                  <a:pt x="171450" y="14288"/>
                </a:cubicBezTo>
                <a:close/>
                <a:moveTo>
                  <a:pt x="196275" y="142875"/>
                </a:moveTo>
                <a:lnTo>
                  <a:pt x="260925" y="142875"/>
                </a:lnTo>
                <a:lnTo>
                  <a:pt x="228600" y="87422"/>
                </a:lnTo>
                <a:lnTo>
                  <a:pt x="196275" y="142875"/>
                </a:lnTo>
                <a:close/>
                <a:moveTo>
                  <a:pt x="228600" y="185738"/>
                </a:moveTo>
                <a:cubicBezTo>
                  <a:pt x="200516" y="185738"/>
                  <a:pt x="177165" y="170557"/>
                  <a:pt x="172343" y="150510"/>
                </a:cubicBezTo>
                <a:cubicBezTo>
                  <a:pt x="171182" y="145599"/>
                  <a:pt x="172789" y="140553"/>
                  <a:pt x="175334" y="136178"/>
                </a:cubicBezTo>
                <a:lnTo>
                  <a:pt x="217840" y="63311"/>
                </a:lnTo>
                <a:cubicBezTo>
                  <a:pt x="220072" y="59472"/>
                  <a:pt x="224180" y="57150"/>
                  <a:pt x="228600" y="57150"/>
                </a:cubicBezTo>
                <a:cubicBezTo>
                  <a:pt x="233020" y="57150"/>
                  <a:pt x="237128" y="59516"/>
                  <a:pt x="239360" y="63311"/>
                </a:cubicBezTo>
                <a:lnTo>
                  <a:pt x="281866" y="136178"/>
                </a:lnTo>
                <a:cubicBezTo>
                  <a:pt x="284411" y="140553"/>
                  <a:pt x="286018" y="145599"/>
                  <a:pt x="284857" y="150510"/>
                </a:cubicBezTo>
                <a:cubicBezTo>
                  <a:pt x="280035" y="170512"/>
                  <a:pt x="256684" y="185738"/>
                  <a:pt x="228600" y="185738"/>
                </a:cubicBezTo>
                <a:close/>
                <a:moveTo>
                  <a:pt x="56614" y="87422"/>
                </a:moveTo>
                <a:lnTo>
                  <a:pt x="24289" y="142875"/>
                </a:lnTo>
                <a:lnTo>
                  <a:pt x="88984" y="142875"/>
                </a:lnTo>
                <a:lnTo>
                  <a:pt x="56614" y="87422"/>
                </a:lnTo>
                <a:close/>
                <a:moveTo>
                  <a:pt x="402" y="150510"/>
                </a:moveTo>
                <a:cubicBezTo>
                  <a:pt x="-759" y="145599"/>
                  <a:pt x="848" y="140553"/>
                  <a:pt x="3393" y="136178"/>
                </a:cubicBezTo>
                <a:lnTo>
                  <a:pt x="45899" y="63311"/>
                </a:lnTo>
                <a:cubicBezTo>
                  <a:pt x="48131" y="59472"/>
                  <a:pt x="52239" y="57150"/>
                  <a:pt x="56659" y="57150"/>
                </a:cubicBezTo>
                <a:cubicBezTo>
                  <a:pt x="61079" y="57150"/>
                  <a:pt x="65187" y="59516"/>
                  <a:pt x="67419" y="63311"/>
                </a:cubicBezTo>
                <a:lnTo>
                  <a:pt x="109924" y="136178"/>
                </a:lnTo>
                <a:cubicBezTo>
                  <a:pt x="112469" y="140553"/>
                  <a:pt x="114077" y="145599"/>
                  <a:pt x="112916" y="150510"/>
                </a:cubicBezTo>
                <a:cubicBezTo>
                  <a:pt x="108094" y="170512"/>
                  <a:pt x="84743" y="185738"/>
                  <a:pt x="56659" y="185738"/>
                </a:cubicBezTo>
                <a:cubicBezTo>
                  <a:pt x="28575" y="185738"/>
                  <a:pt x="5224" y="170557"/>
                  <a:pt x="402" y="150510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1" name="Text 8"/>
          <p:cNvSpPr/>
          <p:nvPr/>
        </p:nvSpPr>
        <p:spPr>
          <a:xfrm>
            <a:off x="1016000" y="4991100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伦理治理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244725" y="4873631"/>
            <a:ext cx="1377950" cy="501650"/>
          </a:xfrm>
          <a:custGeom>
            <a:avLst/>
            <a:gdLst/>
            <a:ahLst/>
            <a:cxnLst/>
            <a:rect l="l" t="t" r="r" b="b"/>
            <a:pathLst>
              <a:path w="1377950" h="501650">
                <a:moveTo>
                  <a:pt x="76201" y="0"/>
                </a:moveTo>
                <a:lnTo>
                  <a:pt x="1301749" y="0"/>
                </a:lnTo>
                <a:cubicBezTo>
                  <a:pt x="1343806" y="0"/>
                  <a:pt x="1377950" y="34144"/>
                  <a:pt x="1377950" y="76201"/>
                </a:cubicBezTo>
                <a:lnTo>
                  <a:pt x="1377950" y="425449"/>
                </a:lnTo>
                <a:cubicBezTo>
                  <a:pt x="1377950" y="467506"/>
                  <a:pt x="1343806" y="501650"/>
                  <a:pt x="1301749" y="501650"/>
                </a:cubicBezTo>
                <a:lnTo>
                  <a:pt x="76201" y="501650"/>
                </a:lnTo>
                <a:cubicBezTo>
                  <a:pt x="34144" y="501650"/>
                  <a:pt x="0" y="467506"/>
                  <a:pt x="0" y="4254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1FFFF">
              <a:alpha val="20000"/>
            </a:srgbClr>
          </a:solidFill>
          <a:ln w="8467">
            <a:solidFill>
              <a:srgbClr val="01FFFF">
                <a:alpha val="50196"/>
              </a:srgbClr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2505075" y="50101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0428" y="2991"/>
                </a:moveTo>
                <a:cubicBezTo>
                  <a:pt x="213286" y="268"/>
                  <a:pt x="217438" y="-714"/>
                  <a:pt x="221278" y="536"/>
                </a:cubicBezTo>
                <a:cubicBezTo>
                  <a:pt x="225653" y="2009"/>
                  <a:pt x="228600" y="6117"/>
                  <a:pt x="228600" y="10716"/>
                </a:cubicBezTo>
                <a:lnTo>
                  <a:pt x="228600" y="94164"/>
                </a:lnTo>
                <a:cubicBezTo>
                  <a:pt x="228600" y="152742"/>
                  <a:pt x="180335" y="200025"/>
                  <a:pt x="121980" y="200025"/>
                </a:cubicBezTo>
                <a:cubicBezTo>
                  <a:pt x="87600" y="200025"/>
                  <a:pt x="57954" y="177924"/>
                  <a:pt x="47193" y="147027"/>
                </a:cubicBezTo>
                <a:cubicBezTo>
                  <a:pt x="31388" y="160779"/>
                  <a:pt x="21431" y="181005"/>
                  <a:pt x="21431" y="203597"/>
                </a:cubicBezTo>
                <a:cubicBezTo>
                  <a:pt x="21431" y="209535"/>
                  <a:pt x="16654" y="214313"/>
                  <a:pt x="10716" y="214313"/>
                </a:cubicBezTo>
                <a:cubicBezTo>
                  <a:pt x="4777" y="214313"/>
                  <a:pt x="0" y="209535"/>
                  <a:pt x="0" y="203597"/>
                </a:cubicBezTo>
                <a:cubicBezTo>
                  <a:pt x="0" y="170155"/>
                  <a:pt x="17056" y="140687"/>
                  <a:pt x="42907" y="123364"/>
                </a:cubicBezTo>
                <a:cubicBezTo>
                  <a:pt x="58668" y="112827"/>
                  <a:pt x="77465" y="107156"/>
                  <a:pt x="96441" y="107156"/>
                </a:cubicBezTo>
                <a:lnTo>
                  <a:pt x="132159" y="107156"/>
                </a:lnTo>
                <a:cubicBezTo>
                  <a:pt x="138098" y="107156"/>
                  <a:pt x="142875" y="102379"/>
                  <a:pt x="142875" y="96441"/>
                </a:cubicBezTo>
                <a:cubicBezTo>
                  <a:pt x="142875" y="90502"/>
                  <a:pt x="138098" y="85725"/>
                  <a:pt x="132159" y="85725"/>
                </a:cubicBezTo>
                <a:lnTo>
                  <a:pt x="96441" y="85725"/>
                </a:lnTo>
                <a:cubicBezTo>
                  <a:pt x="78715" y="85725"/>
                  <a:pt x="61927" y="89654"/>
                  <a:pt x="46881" y="96664"/>
                </a:cubicBezTo>
                <a:cubicBezTo>
                  <a:pt x="57284" y="65410"/>
                  <a:pt x="86707" y="42863"/>
                  <a:pt x="121444" y="42863"/>
                </a:cubicBezTo>
                <a:cubicBezTo>
                  <a:pt x="151090" y="42863"/>
                  <a:pt x="173147" y="32995"/>
                  <a:pt x="187836" y="23217"/>
                </a:cubicBezTo>
                <a:cubicBezTo>
                  <a:pt x="196408" y="17502"/>
                  <a:pt x="203686" y="10671"/>
                  <a:pt x="210473" y="2991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14" name="Text 11"/>
          <p:cNvSpPr/>
          <p:nvPr/>
        </p:nvSpPr>
        <p:spPr>
          <a:xfrm>
            <a:off x="2876550" y="4991100"/>
            <a:ext cx="600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可持续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3933825" y="4873631"/>
            <a:ext cx="1549400" cy="501650"/>
          </a:xfrm>
          <a:custGeom>
            <a:avLst/>
            <a:gdLst/>
            <a:ahLst/>
            <a:cxnLst/>
            <a:rect l="l" t="t" r="r" b="b"/>
            <a:pathLst>
              <a:path w="1549400" h="501650">
                <a:moveTo>
                  <a:pt x="76201" y="0"/>
                </a:moveTo>
                <a:lnTo>
                  <a:pt x="1473199" y="0"/>
                </a:lnTo>
                <a:cubicBezTo>
                  <a:pt x="1515256" y="0"/>
                  <a:pt x="1549400" y="34144"/>
                  <a:pt x="1549400" y="76201"/>
                </a:cubicBezTo>
                <a:lnTo>
                  <a:pt x="1549400" y="425449"/>
                </a:lnTo>
                <a:cubicBezTo>
                  <a:pt x="1549400" y="467506"/>
                  <a:pt x="1515256" y="501650"/>
                  <a:pt x="1473199" y="501650"/>
                </a:cubicBezTo>
                <a:lnTo>
                  <a:pt x="76201" y="501650"/>
                </a:lnTo>
                <a:cubicBezTo>
                  <a:pt x="34144" y="501650"/>
                  <a:pt x="0" y="467506"/>
                  <a:pt x="0" y="4254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8A2BE2">
              <a:alpha val="20000"/>
            </a:srgbClr>
          </a:solidFill>
          <a:ln w="8467">
            <a:solidFill>
              <a:srgbClr val="8A2BE2">
                <a:alpha val="50196"/>
              </a:srgbClr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4194175" y="50101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7118" y="125016"/>
                </a:moveTo>
                <a:lnTo>
                  <a:pt x="71884" y="125016"/>
                </a:lnTo>
                <a:cubicBezTo>
                  <a:pt x="73179" y="153814"/>
                  <a:pt x="79564" y="180335"/>
                  <a:pt x="88627" y="199757"/>
                </a:cubicBezTo>
                <a:cubicBezTo>
                  <a:pt x="93717" y="210696"/>
                  <a:pt x="99209" y="218420"/>
                  <a:pt x="104299" y="223153"/>
                </a:cubicBezTo>
                <a:cubicBezTo>
                  <a:pt x="109299" y="227841"/>
                  <a:pt x="112737" y="228600"/>
                  <a:pt x="114523" y="228600"/>
                </a:cubicBezTo>
                <a:cubicBezTo>
                  <a:pt x="116309" y="228600"/>
                  <a:pt x="119747" y="227841"/>
                  <a:pt x="124748" y="223153"/>
                </a:cubicBezTo>
                <a:cubicBezTo>
                  <a:pt x="129838" y="218420"/>
                  <a:pt x="135329" y="210651"/>
                  <a:pt x="140419" y="199757"/>
                </a:cubicBezTo>
                <a:cubicBezTo>
                  <a:pt x="149483" y="180335"/>
                  <a:pt x="155868" y="153814"/>
                  <a:pt x="157162" y="125016"/>
                </a:cubicBezTo>
                <a:close/>
                <a:moveTo>
                  <a:pt x="71839" y="103584"/>
                </a:moveTo>
                <a:lnTo>
                  <a:pt x="157073" y="103584"/>
                </a:lnTo>
                <a:cubicBezTo>
                  <a:pt x="155823" y="74786"/>
                  <a:pt x="149438" y="48265"/>
                  <a:pt x="140375" y="28843"/>
                </a:cubicBezTo>
                <a:cubicBezTo>
                  <a:pt x="135285" y="17949"/>
                  <a:pt x="129793" y="10180"/>
                  <a:pt x="124703" y="5447"/>
                </a:cubicBezTo>
                <a:cubicBezTo>
                  <a:pt x="119702" y="759"/>
                  <a:pt x="116265" y="0"/>
                  <a:pt x="114479" y="0"/>
                </a:cubicBezTo>
                <a:cubicBezTo>
                  <a:pt x="112693" y="0"/>
                  <a:pt x="109255" y="759"/>
                  <a:pt x="104254" y="5447"/>
                </a:cubicBezTo>
                <a:cubicBezTo>
                  <a:pt x="99164" y="10180"/>
                  <a:pt x="93672" y="17949"/>
                  <a:pt x="88582" y="28843"/>
                </a:cubicBezTo>
                <a:cubicBezTo>
                  <a:pt x="79519" y="48265"/>
                  <a:pt x="73134" y="74786"/>
                  <a:pt x="71839" y="103584"/>
                </a:cubicBezTo>
                <a:close/>
                <a:moveTo>
                  <a:pt x="50408" y="103584"/>
                </a:moveTo>
                <a:cubicBezTo>
                  <a:pt x="51971" y="65365"/>
                  <a:pt x="61838" y="29870"/>
                  <a:pt x="76260" y="6563"/>
                </a:cubicBezTo>
                <a:cubicBezTo>
                  <a:pt x="35138" y="21119"/>
                  <a:pt x="4867" y="58579"/>
                  <a:pt x="670" y="103584"/>
                </a:cubicBezTo>
                <a:lnTo>
                  <a:pt x="50408" y="103584"/>
                </a:lnTo>
                <a:close/>
                <a:moveTo>
                  <a:pt x="670" y="125016"/>
                </a:moveTo>
                <a:cubicBezTo>
                  <a:pt x="4867" y="170021"/>
                  <a:pt x="35138" y="207481"/>
                  <a:pt x="76260" y="222037"/>
                </a:cubicBezTo>
                <a:cubicBezTo>
                  <a:pt x="61838" y="198730"/>
                  <a:pt x="51971" y="163235"/>
                  <a:pt x="50408" y="125016"/>
                </a:cubicBezTo>
                <a:lnTo>
                  <a:pt x="670" y="125016"/>
                </a:lnTo>
                <a:close/>
                <a:moveTo>
                  <a:pt x="178549" y="125016"/>
                </a:moveTo>
                <a:cubicBezTo>
                  <a:pt x="176986" y="163235"/>
                  <a:pt x="167119" y="198730"/>
                  <a:pt x="152698" y="222037"/>
                </a:cubicBezTo>
                <a:cubicBezTo>
                  <a:pt x="193819" y="207437"/>
                  <a:pt x="224091" y="170021"/>
                  <a:pt x="228287" y="125016"/>
                </a:cubicBezTo>
                <a:lnTo>
                  <a:pt x="178549" y="125016"/>
                </a:lnTo>
                <a:close/>
                <a:moveTo>
                  <a:pt x="228287" y="103584"/>
                </a:moveTo>
                <a:cubicBezTo>
                  <a:pt x="224091" y="58579"/>
                  <a:pt x="193819" y="21119"/>
                  <a:pt x="152698" y="6563"/>
                </a:cubicBezTo>
                <a:cubicBezTo>
                  <a:pt x="167119" y="29870"/>
                  <a:pt x="176986" y="65365"/>
                  <a:pt x="178549" y="103584"/>
                </a:cubicBezTo>
                <a:lnTo>
                  <a:pt x="228287" y="103584"/>
                </a:ln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7" name="Text 14"/>
          <p:cNvSpPr/>
          <p:nvPr/>
        </p:nvSpPr>
        <p:spPr>
          <a:xfrm>
            <a:off x="4565650" y="4991100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全球治理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" cy="304800"/>
          </a:xfrm>
          <a:custGeom>
            <a:avLst/>
            <a:gdLst/>
            <a:ahLst/>
            <a:cxnLst/>
            <a:rect l="l" t="t" r="r" b="b"/>
            <a:pathLst>
              <a:path w="38100" h="304800">
                <a:moveTo>
                  <a:pt x="0" y="0"/>
                </a:moveTo>
                <a:lnTo>
                  <a:pt x="38100" y="0"/>
                </a:lnTo>
                <a:lnTo>
                  <a:pt x="381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0">
                <a:srgbClr val="FFFFFF"/>
              </a:gs>
              <a:gs pos="100000">
                <a:srgbClr val="00FFF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26384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伦理风险与监管挑战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838200"/>
            <a:ext cx="1135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全球监管收紧，企业合规成本上升与创新平衡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175" y="1260475"/>
            <a:ext cx="5616575" cy="5216525"/>
          </a:xfrm>
          <a:custGeom>
            <a:avLst/>
            <a:gdLst/>
            <a:ahLst/>
            <a:cxnLst/>
            <a:rect l="l" t="t" r="r" b="b"/>
            <a:pathLst>
              <a:path w="5616575" h="5216525">
                <a:moveTo>
                  <a:pt x="114294" y="0"/>
                </a:moveTo>
                <a:lnTo>
                  <a:pt x="5502281" y="0"/>
                </a:lnTo>
                <a:cubicBezTo>
                  <a:pt x="5565404" y="0"/>
                  <a:pt x="5616575" y="51171"/>
                  <a:pt x="5616575" y="114294"/>
                </a:cubicBezTo>
                <a:lnTo>
                  <a:pt x="5616575" y="5102231"/>
                </a:lnTo>
                <a:cubicBezTo>
                  <a:pt x="5616575" y="5165354"/>
                  <a:pt x="5565404" y="5216525"/>
                  <a:pt x="5502281" y="5216525"/>
                </a:cubicBezTo>
                <a:lnTo>
                  <a:pt x="114294" y="5216525"/>
                </a:lnTo>
                <a:cubicBezTo>
                  <a:pt x="51171" y="5216525"/>
                  <a:pt x="0" y="5165354"/>
                  <a:pt x="0" y="5102231"/>
                </a:cubicBezTo>
                <a:lnTo>
                  <a:pt x="0" y="114294"/>
                </a:lnTo>
                <a:cubicBezTo>
                  <a:pt x="0" y="51171"/>
                  <a:pt x="51171" y="0"/>
                  <a:pt x="114294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8A2BE2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7850" y="145415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100000">
                <a:srgbClr val="00FFFF"/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699294" y="158750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63103" y="57076"/>
                </a:moveTo>
                <a:lnTo>
                  <a:pt x="56145" y="50118"/>
                </a:lnTo>
                <a:cubicBezTo>
                  <a:pt x="51495" y="45467"/>
                  <a:pt x="51495" y="37914"/>
                  <a:pt x="56145" y="33263"/>
                </a:cubicBezTo>
                <a:lnTo>
                  <a:pt x="98822" y="-9451"/>
                </a:lnTo>
                <a:cubicBezTo>
                  <a:pt x="103473" y="-14101"/>
                  <a:pt x="111026" y="-14101"/>
                  <a:pt x="115677" y="-9451"/>
                </a:cubicBezTo>
                <a:lnTo>
                  <a:pt x="122634" y="-2456"/>
                </a:lnTo>
                <a:cubicBezTo>
                  <a:pt x="127285" y="2195"/>
                  <a:pt x="127285" y="9748"/>
                  <a:pt x="122634" y="14399"/>
                </a:cubicBezTo>
                <a:lnTo>
                  <a:pt x="79958" y="57076"/>
                </a:lnTo>
                <a:cubicBezTo>
                  <a:pt x="75307" y="61726"/>
                  <a:pt x="67754" y="61726"/>
                  <a:pt x="63103" y="57076"/>
                </a:cubicBezTo>
                <a:close/>
                <a:moveTo>
                  <a:pt x="102691" y="78767"/>
                </a:moveTo>
                <a:lnTo>
                  <a:pt x="91008" y="67084"/>
                </a:lnTo>
                <a:lnTo>
                  <a:pt x="132680" y="25412"/>
                </a:lnTo>
                <a:lnTo>
                  <a:pt x="177105" y="69838"/>
                </a:lnTo>
                <a:lnTo>
                  <a:pt x="135434" y="111509"/>
                </a:lnTo>
                <a:lnTo>
                  <a:pt x="123751" y="99826"/>
                </a:lnTo>
                <a:lnTo>
                  <a:pt x="37430" y="186147"/>
                </a:lnTo>
                <a:cubicBezTo>
                  <a:pt x="31626" y="191951"/>
                  <a:pt x="22213" y="191951"/>
                  <a:pt x="16371" y="186147"/>
                </a:cubicBezTo>
                <a:cubicBezTo>
                  <a:pt x="10530" y="180342"/>
                  <a:pt x="10567" y="170929"/>
                  <a:pt x="16371" y="165088"/>
                </a:cubicBezTo>
                <a:lnTo>
                  <a:pt x="102691" y="78767"/>
                </a:lnTo>
                <a:close/>
                <a:moveTo>
                  <a:pt x="145442" y="139378"/>
                </a:moveTo>
                <a:cubicBezTo>
                  <a:pt x="140791" y="134727"/>
                  <a:pt x="140791" y="127174"/>
                  <a:pt x="145442" y="122523"/>
                </a:cubicBezTo>
                <a:lnTo>
                  <a:pt x="188119" y="79846"/>
                </a:lnTo>
                <a:cubicBezTo>
                  <a:pt x="192770" y="75195"/>
                  <a:pt x="200323" y="75195"/>
                  <a:pt x="204974" y="79846"/>
                </a:cubicBezTo>
                <a:lnTo>
                  <a:pt x="211931" y="86804"/>
                </a:lnTo>
                <a:cubicBezTo>
                  <a:pt x="216582" y="91455"/>
                  <a:pt x="216582" y="99008"/>
                  <a:pt x="211931" y="103659"/>
                </a:cubicBezTo>
                <a:lnTo>
                  <a:pt x="169255" y="146372"/>
                </a:lnTo>
                <a:cubicBezTo>
                  <a:pt x="164604" y="151023"/>
                  <a:pt x="157051" y="151023"/>
                  <a:pt x="152400" y="146372"/>
                </a:cubicBezTo>
                <a:lnTo>
                  <a:pt x="145442" y="13941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149350" y="1530353"/>
            <a:ext cx="1209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全球监管态势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1025" y="2066928"/>
            <a:ext cx="5216525" cy="1492250"/>
          </a:xfrm>
          <a:custGeom>
            <a:avLst/>
            <a:gdLst/>
            <a:ahLst/>
            <a:cxnLst/>
            <a:rect l="l" t="t" r="r" b="b"/>
            <a:pathLst>
              <a:path w="5216525" h="1492250">
                <a:moveTo>
                  <a:pt x="76194" y="0"/>
                </a:moveTo>
                <a:lnTo>
                  <a:pt x="5140331" y="0"/>
                </a:lnTo>
                <a:cubicBezTo>
                  <a:pt x="5182412" y="0"/>
                  <a:pt x="5216525" y="34113"/>
                  <a:pt x="5216525" y="76194"/>
                </a:cubicBezTo>
                <a:lnTo>
                  <a:pt x="5216525" y="1416056"/>
                </a:lnTo>
                <a:cubicBezTo>
                  <a:pt x="5216525" y="1458137"/>
                  <a:pt x="5182412" y="1492250"/>
                  <a:pt x="5140331" y="1492250"/>
                </a:cubicBezTo>
                <a:lnTo>
                  <a:pt x="76194" y="1492250"/>
                </a:lnTo>
                <a:cubicBezTo>
                  <a:pt x="34142" y="1492250"/>
                  <a:pt x="0" y="1458108"/>
                  <a:pt x="0" y="1416056"/>
                </a:cubicBezTo>
                <a:lnTo>
                  <a:pt x="0" y="76194"/>
                </a:lnTo>
                <a:cubicBezTo>
                  <a:pt x="0" y="34142"/>
                  <a:pt x="34142" y="0"/>
                  <a:pt x="76194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71128" y="2270131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21431" y="10716"/>
                </a:moveTo>
                <a:cubicBezTo>
                  <a:pt x="21431" y="4789"/>
                  <a:pt x="16643" y="0"/>
                  <a:pt x="10716" y="0"/>
                </a:cubicBezTo>
                <a:cubicBezTo>
                  <a:pt x="4789" y="0"/>
                  <a:pt x="0" y="4789"/>
                  <a:pt x="0" y="10716"/>
                </a:cubicBezTo>
                <a:lnTo>
                  <a:pt x="0" y="160734"/>
                </a:lnTo>
                <a:cubicBezTo>
                  <a:pt x="0" y="166661"/>
                  <a:pt x="4789" y="171450"/>
                  <a:pt x="10716" y="171450"/>
                </a:cubicBezTo>
                <a:cubicBezTo>
                  <a:pt x="16643" y="171450"/>
                  <a:pt x="21431" y="166661"/>
                  <a:pt x="21431" y="160734"/>
                </a:cubicBezTo>
                <a:lnTo>
                  <a:pt x="21431" y="120015"/>
                </a:lnTo>
                <a:lnTo>
                  <a:pt x="42427" y="113720"/>
                </a:lnTo>
                <a:cubicBezTo>
                  <a:pt x="56458" y="109500"/>
                  <a:pt x="71594" y="110806"/>
                  <a:pt x="84687" y="117370"/>
                </a:cubicBezTo>
                <a:cubicBezTo>
                  <a:pt x="98986" y="124536"/>
                  <a:pt x="115662" y="125406"/>
                  <a:pt x="130630" y="119781"/>
                </a:cubicBezTo>
                <a:lnTo>
                  <a:pt x="143054" y="115126"/>
                </a:lnTo>
                <a:cubicBezTo>
                  <a:pt x="147239" y="113552"/>
                  <a:pt x="150019" y="109567"/>
                  <a:pt x="150019" y="105080"/>
                </a:cubicBezTo>
                <a:lnTo>
                  <a:pt x="150019" y="22134"/>
                </a:lnTo>
                <a:cubicBezTo>
                  <a:pt x="150019" y="14433"/>
                  <a:pt x="141915" y="9410"/>
                  <a:pt x="135017" y="12859"/>
                </a:cubicBezTo>
                <a:lnTo>
                  <a:pt x="131065" y="14834"/>
                </a:lnTo>
                <a:cubicBezTo>
                  <a:pt x="116030" y="22369"/>
                  <a:pt x="98316" y="22369"/>
                  <a:pt x="83247" y="14834"/>
                </a:cubicBezTo>
                <a:cubicBezTo>
                  <a:pt x="71058" y="8740"/>
                  <a:pt x="57027" y="7534"/>
                  <a:pt x="44001" y="11452"/>
                </a:cubicBezTo>
                <a:lnTo>
                  <a:pt x="21431" y="18217"/>
                </a:lnTo>
                <a:lnTo>
                  <a:pt x="21431" y="10716"/>
                </a:ln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1" name="Text 9"/>
          <p:cNvSpPr/>
          <p:nvPr/>
        </p:nvSpPr>
        <p:spPr>
          <a:xfrm>
            <a:off x="955675" y="2222506"/>
            <a:ext cx="4772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欧盟AI法案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55650" y="260350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09299" y="122783"/>
                </a:moveTo>
                <a:lnTo>
                  <a:pt x="29617" y="43101"/>
                </a:lnTo>
                <a:cubicBezTo>
                  <a:pt x="22949" y="52447"/>
                  <a:pt x="19050" y="63877"/>
                  <a:pt x="19050" y="76200"/>
                </a:cubicBezTo>
                <a:cubicBezTo>
                  <a:pt x="19050" y="107752"/>
                  <a:pt x="44648" y="133350"/>
                  <a:pt x="76200" y="133350"/>
                </a:cubicBezTo>
                <a:cubicBezTo>
                  <a:pt x="88553" y="133350"/>
                  <a:pt x="99983" y="129451"/>
                  <a:pt x="109299" y="122783"/>
                </a:cubicBezTo>
                <a:close/>
                <a:moveTo>
                  <a:pt x="122783" y="109299"/>
                </a:moveTo>
                <a:cubicBezTo>
                  <a:pt x="129451" y="99953"/>
                  <a:pt x="133350" y="88523"/>
                  <a:pt x="133350" y="76200"/>
                </a:cubicBezTo>
                <a:cubicBezTo>
                  <a:pt x="133350" y="44648"/>
                  <a:pt x="107752" y="19050"/>
                  <a:pt x="76200" y="19050"/>
                </a:cubicBezTo>
                <a:cubicBezTo>
                  <a:pt x="63847" y="19050"/>
                  <a:pt x="52417" y="22949"/>
                  <a:pt x="43101" y="29617"/>
                </a:cubicBezTo>
                <a:lnTo>
                  <a:pt x="122783" y="109299"/>
                </a:lnTo>
                <a:close/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1003300" y="2565406"/>
            <a:ext cx="297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禁止在就业、教育等领域使用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情感识别技术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55650" y="290830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1003300" y="2870206"/>
            <a:ext cx="2057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对高风险算法进行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公平性评估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6125" y="3213106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85725" y="9525"/>
                </a:moveTo>
                <a:cubicBezTo>
                  <a:pt x="61674" y="9525"/>
                  <a:pt x="42416" y="20479"/>
                  <a:pt x="28396" y="33516"/>
                </a:cubicBezTo>
                <a:cubicBezTo>
                  <a:pt x="14466" y="46464"/>
                  <a:pt x="5149" y="61912"/>
                  <a:pt x="714" y="72539"/>
                </a:cubicBezTo>
                <a:cubicBezTo>
                  <a:pt x="-268" y="74890"/>
                  <a:pt x="-268" y="77510"/>
                  <a:pt x="714" y="79861"/>
                </a:cubicBezTo>
                <a:cubicBezTo>
                  <a:pt x="5149" y="90488"/>
                  <a:pt x="14466" y="105966"/>
                  <a:pt x="28396" y="118884"/>
                </a:cubicBezTo>
                <a:cubicBezTo>
                  <a:pt x="42416" y="131891"/>
                  <a:pt x="61674" y="142875"/>
                  <a:pt x="85725" y="142875"/>
                </a:cubicBezTo>
                <a:cubicBezTo>
                  <a:pt x="109776" y="142875"/>
                  <a:pt x="129034" y="131921"/>
                  <a:pt x="143054" y="118884"/>
                </a:cubicBezTo>
                <a:cubicBezTo>
                  <a:pt x="156984" y="105936"/>
                  <a:pt x="166301" y="90488"/>
                  <a:pt x="170736" y="79861"/>
                </a:cubicBezTo>
                <a:cubicBezTo>
                  <a:pt x="171718" y="77510"/>
                  <a:pt x="171718" y="74890"/>
                  <a:pt x="170736" y="72539"/>
                </a:cubicBezTo>
                <a:cubicBezTo>
                  <a:pt x="166301" y="61912"/>
                  <a:pt x="156984" y="46434"/>
                  <a:pt x="143054" y="33516"/>
                </a:cubicBezTo>
                <a:cubicBezTo>
                  <a:pt x="129034" y="20509"/>
                  <a:pt x="109776" y="9525"/>
                  <a:pt x="85725" y="9525"/>
                </a:cubicBezTo>
                <a:close/>
                <a:moveTo>
                  <a:pt x="42863" y="76200"/>
                </a:moveTo>
                <a:cubicBezTo>
                  <a:pt x="42863" y="52544"/>
                  <a:pt x="62069" y="33338"/>
                  <a:pt x="85725" y="33338"/>
                </a:cubicBezTo>
                <a:cubicBezTo>
                  <a:pt x="109381" y="33338"/>
                  <a:pt x="128588" y="52544"/>
                  <a:pt x="128588" y="76200"/>
                </a:cubicBezTo>
                <a:cubicBezTo>
                  <a:pt x="128588" y="99856"/>
                  <a:pt x="109381" y="119062"/>
                  <a:pt x="85725" y="119062"/>
                </a:cubicBezTo>
                <a:cubicBezTo>
                  <a:pt x="62069" y="119062"/>
                  <a:pt x="42863" y="99856"/>
                  <a:pt x="42863" y="76200"/>
                </a:cubicBezTo>
                <a:close/>
                <a:moveTo>
                  <a:pt x="85725" y="57150"/>
                </a:moveTo>
                <a:cubicBezTo>
                  <a:pt x="85725" y="67657"/>
                  <a:pt x="77182" y="76200"/>
                  <a:pt x="66675" y="76200"/>
                </a:cubicBezTo>
                <a:cubicBezTo>
                  <a:pt x="63252" y="76200"/>
                  <a:pt x="60037" y="75307"/>
                  <a:pt x="57239" y="73700"/>
                </a:cubicBezTo>
                <a:cubicBezTo>
                  <a:pt x="56942" y="76944"/>
                  <a:pt x="57210" y="80278"/>
                  <a:pt x="58103" y="83582"/>
                </a:cubicBezTo>
                <a:cubicBezTo>
                  <a:pt x="62180" y="98822"/>
                  <a:pt x="77867" y="107871"/>
                  <a:pt x="93107" y="103793"/>
                </a:cubicBezTo>
                <a:cubicBezTo>
                  <a:pt x="108347" y="99715"/>
                  <a:pt x="117396" y="84028"/>
                  <a:pt x="113318" y="68788"/>
                </a:cubicBezTo>
                <a:cubicBezTo>
                  <a:pt x="109686" y="55185"/>
                  <a:pt x="96798" y="46524"/>
                  <a:pt x="83225" y="47714"/>
                </a:cubicBezTo>
                <a:cubicBezTo>
                  <a:pt x="84802" y="50483"/>
                  <a:pt x="85725" y="53697"/>
                  <a:pt x="85725" y="57150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1003300" y="3175006"/>
            <a:ext cx="297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深度伪造视频创作者须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注明内容系合成生成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81025" y="3679825"/>
            <a:ext cx="5216525" cy="1149350"/>
          </a:xfrm>
          <a:custGeom>
            <a:avLst/>
            <a:gdLst/>
            <a:ahLst/>
            <a:cxnLst/>
            <a:rect l="l" t="t" r="r" b="b"/>
            <a:pathLst>
              <a:path w="5216525" h="1149350">
                <a:moveTo>
                  <a:pt x="76202" y="0"/>
                </a:moveTo>
                <a:lnTo>
                  <a:pt x="5140323" y="0"/>
                </a:lnTo>
                <a:cubicBezTo>
                  <a:pt x="5182408" y="0"/>
                  <a:pt x="5216525" y="34117"/>
                  <a:pt x="5216525" y="76202"/>
                </a:cubicBezTo>
                <a:lnTo>
                  <a:pt x="5216525" y="1073148"/>
                </a:lnTo>
                <a:cubicBezTo>
                  <a:pt x="5216525" y="1115233"/>
                  <a:pt x="5182408" y="1149350"/>
                  <a:pt x="5140323" y="1149350"/>
                </a:cubicBezTo>
                <a:lnTo>
                  <a:pt x="76202" y="1149350"/>
                </a:lnTo>
                <a:cubicBezTo>
                  <a:pt x="34117" y="1149350"/>
                  <a:pt x="0" y="1115233"/>
                  <a:pt x="0" y="107314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60413" y="388302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79932" y="1708"/>
                </a:moveTo>
                <a:cubicBezTo>
                  <a:pt x="83448" y="-569"/>
                  <a:pt x="88002" y="-569"/>
                  <a:pt x="91518" y="1708"/>
                </a:cubicBezTo>
                <a:lnTo>
                  <a:pt x="166528" y="49928"/>
                </a:lnTo>
                <a:cubicBezTo>
                  <a:pt x="170512" y="52507"/>
                  <a:pt x="172354" y="57396"/>
                  <a:pt x="171015" y="61950"/>
                </a:cubicBezTo>
                <a:cubicBezTo>
                  <a:pt x="169675" y="66504"/>
                  <a:pt x="165489" y="69652"/>
                  <a:pt x="160734" y="69652"/>
                </a:cubicBezTo>
                <a:lnTo>
                  <a:pt x="150019" y="69652"/>
                </a:lnTo>
                <a:lnTo>
                  <a:pt x="150019" y="139303"/>
                </a:lnTo>
                <a:lnTo>
                  <a:pt x="167164" y="152162"/>
                </a:lnTo>
                <a:cubicBezTo>
                  <a:pt x="169876" y="154171"/>
                  <a:pt x="171450" y="157352"/>
                  <a:pt x="171450" y="160734"/>
                </a:cubicBezTo>
                <a:cubicBezTo>
                  <a:pt x="171450" y="166661"/>
                  <a:pt x="166661" y="171450"/>
                  <a:pt x="160734" y="171450"/>
                </a:cubicBezTo>
                <a:lnTo>
                  <a:pt x="10716" y="171450"/>
                </a:lnTo>
                <a:cubicBezTo>
                  <a:pt x="4789" y="171450"/>
                  <a:pt x="0" y="166661"/>
                  <a:pt x="0" y="160734"/>
                </a:cubicBezTo>
                <a:cubicBezTo>
                  <a:pt x="0" y="157352"/>
                  <a:pt x="1574" y="154171"/>
                  <a:pt x="4286" y="152162"/>
                </a:cubicBezTo>
                <a:lnTo>
                  <a:pt x="21431" y="139303"/>
                </a:lnTo>
                <a:lnTo>
                  <a:pt x="21431" y="139303"/>
                </a:lnTo>
                <a:lnTo>
                  <a:pt x="21431" y="69652"/>
                </a:lnTo>
                <a:lnTo>
                  <a:pt x="10716" y="69652"/>
                </a:lnTo>
                <a:cubicBezTo>
                  <a:pt x="5961" y="69652"/>
                  <a:pt x="1775" y="66504"/>
                  <a:pt x="435" y="61950"/>
                </a:cubicBezTo>
                <a:cubicBezTo>
                  <a:pt x="-904" y="57396"/>
                  <a:pt x="938" y="52473"/>
                  <a:pt x="4922" y="49928"/>
                </a:cubicBezTo>
                <a:lnTo>
                  <a:pt x="79932" y="1708"/>
                </a:lnTo>
                <a:close/>
                <a:moveTo>
                  <a:pt x="112514" y="69652"/>
                </a:moveTo>
                <a:lnTo>
                  <a:pt x="112514" y="139303"/>
                </a:lnTo>
                <a:lnTo>
                  <a:pt x="133945" y="139303"/>
                </a:lnTo>
                <a:lnTo>
                  <a:pt x="133945" y="69652"/>
                </a:lnTo>
                <a:lnTo>
                  <a:pt x="112514" y="69652"/>
                </a:lnTo>
                <a:close/>
                <a:moveTo>
                  <a:pt x="75009" y="139303"/>
                </a:moveTo>
                <a:lnTo>
                  <a:pt x="96441" y="139303"/>
                </a:lnTo>
                <a:lnTo>
                  <a:pt x="96441" y="69652"/>
                </a:lnTo>
                <a:lnTo>
                  <a:pt x="75009" y="69652"/>
                </a:lnTo>
                <a:lnTo>
                  <a:pt x="75009" y="139303"/>
                </a:lnTo>
                <a:close/>
                <a:moveTo>
                  <a:pt x="37505" y="69652"/>
                </a:moveTo>
                <a:lnTo>
                  <a:pt x="37505" y="139303"/>
                </a:lnTo>
                <a:lnTo>
                  <a:pt x="58936" y="139303"/>
                </a:lnTo>
                <a:lnTo>
                  <a:pt x="58936" y="69652"/>
                </a:lnTo>
                <a:lnTo>
                  <a:pt x="37505" y="69652"/>
                </a:ln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20" name="Text 18"/>
          <p:cNvSpPr/>
          <p:nvPr/>
        </p:nvSpPr>
        <p:spPr>
          <a:xfrm>
            <a:off x="955675" y="3835403"/>
            <a:ext cx="4772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英国执法案例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36600" y="4178303"/>
            <a:ext cx="49815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英国信息专员办公室对Clearview AI罚款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750万英镑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，指控其从网络和社交媒体抓取、识别、监控英国居民图像。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194425" y="1260475"/>
            <a:ext cx="5616575" cy="5216525"/>
          </a:xfrm>
          <a:custGeom>
            <a:avLst/>
            <a:gdLst/>
            <a:ahLst/>
            <a:cxnLst/>
            <a:rect l="l" t="t" r="r" b="b"/>
            <a:pathLst>
              <a:path w="5616575" h="5216525">
                <a:moveTo>
                  <a:pt x="114294" y="0"/>
                </a:moveTo>
                <a:lnTo>
                  <a:pt x="5502281" y="0"/>
                </a:lnTo>
                <a:cubicBezTo>
                  <a:pt x="5565404" y="0"/>
                  <a:pt x="5616575" y="51171"/>
                  <a:pt x="5616575" y="114294"/>
                </a:cubicBezTo>
                <a:lnTo>
                  <a:pt x="5616575" y="5102231"/>
                </a:lnTo>
                <a:cubicBezTo>
                  <a:pt x="5616575" y="5165354"/>
                  <a:pt x="5565404" y="5216525"/>
                  <a:pt x="5502281" y="5216525"/>
                </a:cubicBezTo>
                <a:lnTo>
                  <a:pt x="114294" y="5216525"/>
                </a:lnTo>
                <a:cubicBezTo>
                  <a:pt x="51171" y="5216525"/>
                  <a:pt x="0" y="5165354"/>
                  <a:pt x="0" y="5102231"/>
                </a:cubicBezTo>
                <a:lnTo>
                  <a:pt x="0" y="114294"/>
                </a:lnTo>
                <a:cubicBezTo>
                  <a:pt x="0" y="51171"/>
                  <a:pt x="51171" y="0"/>
                  <a:pt x="114294" y="0"/>
                </a:cubicBezTo>
                <a:close/>
              </a:path>
            </a:pathLst>
          </a:custGeom>
          <a:gradFill rotWithShape="1" flip="none">
            <a:gsLst>
              <a:gs pos="0">
                <a:srgbClr val="01FFFF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6388100" y="145415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rotWithShape="1" flip="none">
            <a:gsLst>
              <a:gs pos="0">
                <a:srgbClr val="00FFFF"/>
              </a:gs>
              <a:gs pos="100000">
                <a:srgbClr val="8A2BE2"/>
              </a:gs>
            </a:gsLst>
            <a:lin ang="2700000" scaled="1"/>
          </a:gradFill>
          <a:ln/>
        </p:spPr>
      </p:sp>
      <p:sp>
        <p:nvSpPr>
          <p:cNvPr id="24" name="Shape 22"/>
          <p:cNvSpPr/>
          <p:nvPr/>
        </p:nvSpPr>
        <p:spPr>
          <a:xfrm>
            <a:off x="6521450" y="158750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6959600" y="1530353"/>
            <a:ext cx="1209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核心伦理风险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91275" y="2066928"/>
            <a:ext cx="5216525" cy="939800"/>
          </a:xfrm>
          <a:custGeom>
            <a:avLst/>
            <a:gdLst/>
            <a:ahLst/>
            <a:cxnLst/>
            <a:rect l="l" t="t" r="r" b="b"/>
            <a:pathLst>
              <a:path w="5216525" h="939800">
                <a:moveTo>
                  <a:pt x="76199" y="0"/>
                </a:moveTo>
                <a:lnTo>
                  <a:pt x="5140326" y="0"/>
                </a:lnTo>
                <a:cubicBezTo>
                  <a:pt x="5182410" y="0"/>
                  <a:pt x="5216525" y="34115"/>
                  <a:pt x="5216525" y="76199"/>
                </a:cubicBezTo>
                <a:lnTo>
                  <a:pt x="5216525" y="863601"/>
                </a:lnTo>
                <a:cubicBezTo>
                  <a:pt x="5216525" y="905685"/>
                  <a:pt x="5182410" y="939800"/>
                  <a:pt x="5140326" y="939800"/>
                </a:cubicBezTo>
                <a:lnTo>
                  <a:pt x="76199" y="939800"/>
                </a:lnTo>
                <a:cubicBezTo>
                  <a:pt x="34115" y="939800"/>
                  <a:pt x="0" y="905685"/>
                  <a:pt x="0" y="863601"/>
                </a:cubicBezTo>
                <a:lnTo>
                  <a:pt x="0" y="76199"/>
                </a:lnTo>
                <a:cubicBezTo>
                  <a:pt x="0" y="34115"/>
                  <a:pt x="34115" y="0"/>
                  <a:pt x="76199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6518275" y="2222506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2204" y="-7412"/>
                </a:moveTo>
                <a:cubicBezTo>
                  <a:pt x="9406" y="-10210"/>
                  <a:pt x="4882" y="-10210"/>
                  <a:pt x="2113" y="-7412"/>
                </a:cubicBezTo>
                <a:cubicBezTo>
                  <a:pt x="-655" y="-4614"/>
                  <a:pt x="-685" y="-89"/>
                  <a:pt x="2084" y="2709"/>
                </a:cubicBezTo>
                <a:lnTo>
                  <a:pt x="159246" y="159871"/>
                </a:lnTo>
                <a:cubicBezTo>
                  <a:pt x="162044" y="162669"/>
                  <a:pt x="166568" y="162669"/>
                  <a:pt x="169337" y="159871"/>
                </a:cubicBezTo>
                <a:cubicBezTo>
                  <a:pt x="172105" y="157073"/>
                  <a:pt x="172135" y="152549"/>
                  <a:pt x="169337" y="149781"/>
                </a:cubicBezTo>
                <a:lnTo>
                  <a:pt x="92720" y="73134"/>
                </a:lnTo>
                <a:cubicBezTo>
                  <a:pt x="109091" y="69890"/>
                  <a:pt x="121444" y="55424"/>
                  <a:pt x="121444" y="38100"/>
                </a:cubicBezTo>
                <a:cubicBezTo>
                  <a:pt x="121444" y="18365"/>
                  <a:pt x="105460" y="2381"/>
                  <a:pt x="85725" y="2381"/>
                </a:cubicBezTo>
                <a:cubicBezTo>
                  <a:pt x="68401" y="2381"/>
                  <a:pt x="53935" y="14734"/>
                  <a:pt x="50691" y="31105"/>
                </a:cubicBezTo>
                <a:lnTo>
                  <a:pt x="12204" y="-7412"/>
                </a:lnTo>
                <a:close/>
                <a:moveTo>
                  <a:pt x="70128" y="90904"/>
                </a:moveTo>
                <a:cubicBezTo>
                  <a:pt x="44023" y="94238"/>
                  <a:pt x="23813" y="116532"/>
                  <a:pt x="23813" y="143560"/>
                </a:cubicBezTo>
                <a:cubicBezTo>
                  <a:pt x="23813" y="148441"/>
                  <a:pt x="27771" y="152400"/>
                  <a:pt x="32653" y="152400"/>
                </a:cubicBezTo>
                <a:lnTo>
                  <a:pt x="131624" y="152400"/>
                </a:lnTo>
                <a:lnTo>
                  <a:pt x="70128" y="90904"/>
                </a:ln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28" name="Text 26"/>
          <p:cNvSpPr/>
          <p:nvPr/>
        </p:nvSpPr>
        <p:spPr>
          <a:xfrm>
            <a:off x="6699250" y="2184406"/>
            <a:ext cx="486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算法偏见与歧视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508750" y="2451106"/>
            <a:ext cx="50482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算法偏见可能放大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性别、种族、地区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等歧视，导致就业、信贷、司法等领域不公，算法透明与公平至关重要。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91275" y="3084513"/>
            <a:ext cx="5216525" cy="939800"/>
          </a:xfrm>
          <a:custGeom>
            <a:avLst/>
            <a:gdLst/>
            <a:ahLst/>
            <a:cxnLst/>
            <a:rect l="l" t="t" r="r" b="b"/>
            <a:pathLst>
              <a:path w="5216525" h="939800">
                <a:moveTo>
                  <a:pt x="76199" y="0"/>
                </a:moveTo>
                <a:lnTo>
                  <a:pt x="5140326" y="0"/>
                </a:lnTo>
                <a:cubicBezTo>
                  <a:pt x="5182410" y="0"/>
                  <a:pt x="5216525" y="34115"/>
                  <a:pt x="5216525" y="76199"/>
                </a:cubicBezTo>
                <a:lnTo>
                  <a:pt x="5216525" y="863601"/>
                </a:lnTo>
                <a:cubicBezTo>
                  <a:pt x="5216525" y="905685"/>
                  <a:pt x="5182410" y="939800"/>
                  <a:pt x="5140326" y="939800"/>
                </a:cubicBezTo>
                <a:lnTo>
                  <a:pt x="76199" y="939800"/>
                </a:lnTo>
                <a:cubicBezTo>
                  <a:pt x="34115" y="939800"/>
                  <a:pt x="0" y="905685"/>
                  <a:pt x="0" y="863601"/>
                </a:cubicBezTo>
                <a:lnTo>
                  <a:pt x="0" y="76199"/>
                </a:lnTo>
                <a:cubicBezTo>
                  <a:pt x="0" y="34115"/>
                  <a:pt x="34115" y="0"/>
                  <a:pt x="76199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537325" y="324009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50899" y="-4762"/>
                </a:moveTo>
                <a:cubicBezTo>
                  <a:pt x="40065" y="-4762"/>
                  <a:pt x="33695" y="12591"/>
                  <a:pt x="30569" y="28575"/>
                </a:cubicBezTo>
                <a:lnTo>
                  <a:pt x="21431" y="28575"/>
                </a:lnTo>
                <a:cubicBezTo>
                  <a:pt x="17472" y="28575"/>
                  <a:pt x="14288" y="31760"/>
                  <a:pt x="14288" y="35719"/>
                </a:cubicBezTo>
                <a:cubicBezTo>
                  <a:pt x="14288" y="39678"/>
                  <a:pt x="17472" y="42863"/>
                  <a:pt x="21431" y="42863"/>
                </a:cubicBezTo>
                <a:lnTo>
                  <a:pt x="28575" y="42863"/>
                </a:lnTo>
                <a:lnTo>
                  <a:pt x="28575" y="52388"/>
                </a:lnTo>
                <a:cubicBezTo>
                  <a:pt x="28575" y="57448"/>
                  <a:pt x="29557" y="62270"/>
                  <a:pt x="31343" y="66675"/>
                </a:cubicBezTo>
                <a:lnTo>
                  <a:pt x="28575" y="66675"/>
                </a:lnTo>
                <a:lnTo>
                  <a:pt x="28575" y="66675"/>
                </a:lnTo>
                <a:lnTo>
                  <a:pt x="22473" y="66675"/>
                </a:lnTo>
                <a:cubicBezTo>
                  <a:pt x="17949" y="66675"/>
                  <a:pt x="14288" y="70336"/>
                  <a:pt x="14288" y="74861"/>
                </a:cubicBezTo>
                <a:cubicBezTo>
                  <a:pt x="14288" y="75754"/>
                  <a:pt x="14436" y="76617"/>
                  <a:pt x="14704" y="77450"/>
                </a:cubicBezTo>
                <a:lnTo>
                  <a:pt x="23306" y="103227"/>
                </a:lnTo>
                <a:cubicBezTo>
                  <a:pt x="11966" y="112990"/>
                  <a:pt x="4763" y="127427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27427"/>
                  <a:pt x="121384" y="112990"/>
                  <a:pt x="110044" y="103257"/>
                </a:cubicBezTo>
                <a:lnTo>
                  <a:pt x="118646" y="77480"/>
                </a:lnTo>
                <a:cubicBezTo>
                  <a:pt x="118914" y="76646"/>
                  <a:pt x="119062" y="75783"/>
                  <a:pt x="119062" y="74890"/>
                </a:cubicBezTo>
                <a:cubicBezTo>
                  <a:pt x="119062" y="70366"/>
                  <a:pt x="115401" y="66705"/>
                  <a:pt x="110877" y="66705"/>
                </a:cubicBezTo>
                <a:lnTo>
                  <a:pt x="104775" y="66705"/>
                </a:lnTo>
                <a:lnTo>
                  <a:pt x="104775" y="66705"/>
                </a:lnTo>
                <a:lnTo>
                  <a:pt x="102007" y="66705"/>
                </a:lnTo>
                <a:cubicBezTo>
                  <a:pt x="103793" y="62299"/>
                  <a:pt x="104775" y="57477"/>
                  <a:pt x="104775" y="52417"/>
                </a:cubicBezTo>
                <a:lnTo>
                  <a:pt x="104775" y="42892"/>
                </a:lnTo>
                <a:lnTo>
                  <a:pt x="111919" y="42892"/>
                </a:lnTo>
                <a:cubicBezTo>
                  <a:pt x="115878" y="42892"/>
                  <a:pt x="119062" y="39707"/>
                  <a:pt x="119062" y="35749"/>
                </a:cubicBezTo>
                <a:cubicBezTo>
                  <a:pt x="119062" y="31790"/>
                  <a:pt x="115878" y="28605"/>
                  <a:pt x="111919" y="28605"/>
                </a:cubicBezTo>
                <a:lnTo>
                  <a:pt x="102781" y="28605"/>
                </a:lnTo>
                <a:cubicBezTo>
                  <a:pt x="99685" y="12621"/>
                  <a:pt x="93285" y="-4733"/>
                  <a:pt x="82451" y="-4733"/>
                </a:cubicBezTo>
                <a:cubicBezTo>
                  <a:pt x="79593" y="-4733"/>
                  <a:pt x="76795" y="-3572"/>
                  <a:pt x="74265" y="-2292"/>
                </a:cubicBezTo>
                <a:cubicBezTo>
                  <a:pt x="71824" y="-1072"/>
                  <a:pt x="68788" y="30"/>
                  <a:pt x="66675" y="30"/>
                </a:cubicBezTo>
                <a:cubicBezTo>
                  <a:pt x="64562" y="30"/>
                  <a:pt x="61526" y="-1072"/>
                  <a:pt x="59085" y="-2292"/>
                </a:cubicBezTo>
                <a:cubicBezTo>
                  <a:pt x="56555" y="-3602"/>
                  <a:pt x="53757" y="-4762"/>
                  <a:pt x="50899" y="-4762"/>
                </a:cubicBezTo>
                <a:close/>
                <a:moveTo>
                  <a:pt x="78790" y="139422"/>
                </a:moveTo>
                <a:lnTo>
                  <a:pt x="71408" y="118318"/>
                </a:lnTo>
                <a:lnTo>
                  <a:pt x="79712" y="108645"/>
                </a:lnTo>
                <a:cubicBezTo>
                  <a:pt x="80516" y="107692"/>
                  <a:pt x="80962" y="106501"/>
                  <a:pt x="80962" y="105251"/>
                </a:cubicBezTo>
                <a:cubicBezTo>
                  <a:pt x="80962" y="102364"/>
                  <a:pt x="78641" y="100042"/>
                  <a:pt x="75754" y="100042"/>
                </a:cubicBezTo>
                <a:lnTo>
                  <a:pt x="57596" y="100042"/>
                </a:lnTo>
                <a:cubicBezTo>
                  <a:pt x="54709" y="100042"/>
                  <a:pt x="52387" y="102364"/>
                  <a:pt x="52387" y="105251"/>
                </a:cubicBezTo>
                <a:cubicBezTo>
                  <a:pt x="52387" y="106501"/>
                  <a:pt x="52834" y="107692"/>
                  <a:pt x="53638" y="108645"/>
                </a:cubicBezTo>
                <a:lnTo>
                  <a:pt x="61942" y="118318"/>
                </a:lnTo>
                <a:lnTo>
                  <a:pt x="54560" y="139422"/>
                </a:lnTo>
                <a:lnTo>
                  <a:pt x="37594" y="85725"/>
                </a:lnTo>
                <a:lnTo>
                  <a:pt x="48220" y="85725"/>
                </a:lnTo>
                <a:cubicBezTo>
                  <a:pt x="53697" y="88761"/>
                  <a:pt x="59978" y="90488"/>
                  <a:pt x="66675" y="90488"/>
                </a:cubicBezTo>
                <a:cubicBezTo>
                  <a:pt x="73372" y="90488"/>
                  <a:pt x="79653" y="88761"/>
                  <a:pt x="85130" y="85725"/>
                </a:cubicBezTo>
                <a:lnTo>
                  <a:pt x="95756" y="85725"/>
                </a:lnTo>
                <a:lnTo>
                  <a:pt x="78790" y="139422"/>
                </a:lnTo>
                <a:close/>
                <a:moveTo>
                  <a:pt x="66675" y="76200"/>
                </a:moveTo>
                <a:cubicBezTo>
                  <a:pt x="56346" y="76200"/>
                  <a:pt x="47565" y="69622"/>
                  <a:pt x="44261" y="60424"/>
                </a:cubicBezTo>
                <a:cubicBezTo>
                  <a:pt x="45958" y="61377"/>
                  <a:pt x="47923" y="61912"/>
                  <a:pt x="50006" y="61912"/>
                </a:cubicBezTo>
                <a:lnTo>
                  <a:pt x="53697" y="61912"/>
                </a:lnTo>
                <a:cubicBezTo>
                  <a:pt x="58609" y="61912"/>
                  <a:pt x="62954" y="58757"/>
                  <a:pt x="64502" y="54114"/>
                </a:cubicBezTo>
                <a:cubicBezTo>
                  <a:pt x="65187" y="52030"/>
                  <a:pt x="68134" y="52030"/>
                  <a:pt x="68818" y="54114"/>
                </a:cubicBezTo>
                <a:cubicBezTo>
                  <a:pt x="70366" y="58757"/>
                  <a:pt x="74741" y="61912"/>
                  <a:pt x="79623" y="61912"/>
                </a:cubicBezTo>
                <a:lnTo>
                  <a:pt x="83314" y="61912"/>
                </a:lnTo>
                <a:cubicBezTo>
                  <a:pt x="85398" y="61912"/>
                  <a:pt x="87362" y="61377"/>
                  <a:pt x="89059" y="60424"/>
                </a:cubicBezTo>
                <a:cubicBezTo>
                  <a:pt x="85755" y="69622"/>
                  <a:pt x="76974" y="76200"/>
                  <a:pt x="66645" y="76200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6699250" y="3201991"/>
            <a:ext cx="486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数据隐私风险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508750" y="3468691"/>
            <a:ext cx="50482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GDPR第9条规定须征得个人特别同意方可收集使用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生物识别数据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。平台为追踪虚假内容需采集用户行为数据，引发隐私权争议。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91275" y="4102106"/>
            <a:ext cx="5216525" cy="720725"/>
          </a:xfrm>
          <a:custGeom>
            <a:avLst/>
            <a:gdLst/>
            <a:ahLst/>
            <a:cxnLst/>
            <a:rect l="l" t="t" r="r" b="b"/>
            <a:pathLst>
              <a:path w="5216525" h="720725">
                <a:moveTo>
                  <a:pt x="76202" y="0"/>
                </a:moveTo>
                <a:lnTo>
                  <a:pt x="5140323" y="0"/>
                </a:lnTo>
                <a:cubicBezTo>
                  <a:pt x="5182408" y="0"/>
                  <a:pt x="5216525" y="34117"/>
                  <a:pt x="5216525" y="76202"/>
                </a:cubicBezTo>
                <a:lnTo>
                  <a:pt x="5216525" y="644523"/>
                </a:lnTo>
                <a:cubicBezTo>
                  <a:pt x="5216525" y="686608"/>
                  <a:pt x="5182408" y="720725"/>
                  <a:pt x="5140323" y="720725"/>
                </a:cubicBezTo>
                <a:lnTo>
                  <a:pt x="76202" y="720725"/>
                </a:lnTo>
                <a:cubicBezTo>
                  <a:pt x="34117" y="720725"/>
                  <a:pt x="0" y="686608"/>
                  <a:pt x="0" y="6445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6546850" y="42576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9050" y="0"/>
                </a:moveTo>
                <a:cubicBezTo>
                  <a:pt x="8543" y="0"/>
                  <a:pt x="0" y="8543"/>
                  <a:pt x="0" y="19050"/>
                </a:cubicBezTo>
                <a:lnTo>
                  <a:pt x="0" y="133350"/>
                </a:lnTo>
                <a:cubicBezTo>
                  <a:pt x="0" y="143857"/>
                  <a:pt x="8543" y="152400"/>
                  <a:pt x="19050" y="152400"/>
                </a:cubicBezTo>
                <a:lnTo>
                  <a:pt x="95250" y="152400"/>
                </a:lnTo>
                <a:cubicBezTo>
                  <a:pt x="105757" y="152400"/>
                  <a:pt x="114300" y="143857"/>
                  <a:pt x="114300" y="133350"/>
                </a:cubicBezTo>
                <a:lnTo>
                  <a:pt x="114300" y="50750"/>
                </a:lnTo>
                <a:cubicBezTo>
                  <a:pt x="114300" y="45690"/>
                  <a:pt x="112306" y="40838"/>
                  <a:pt x="108734" y="37267"/>
                </a:cubicBezTo>
                <a:lnTo>
                  <a:pt x="77004" y="5566"/>
                </a:lnTo>
                <a:cubicBezTo>
                  <a:pt x="73432" y="1994"/>
                  <a:pt x="68610" y="0"/>
                  <a:pt x="63550" y="0"/>
                </a:cubicBezTo>
                <a:lnTo>
                  <a:pt x="19050" y="0"/>
                </a:lnTo>
                <a:close/>
                <a:moveTo>
                  <a:pt x="96887" y="52388"/>
                </a:moveTo>
                <a:lnTo>
                  <a:pt x="69056" y="52388"/>
                </a:lnTo>
                <a:cubicBezTo>
                  <a:pt x="65097" y="52388"/>
                  <a:pt x="61912" y="49203"/>
                  <a:pt x="61912" y="45244"/>
                </a:cubicBezTo>
                <a:lnTo>
                  <a:pt x="61912" y="17413"/>
                </a:lnTo>
                <a:lnTo>
                  <a:pt x="96887" y="52388"/>
                </a:lnTo>
                <a:close/>
                <a:moveTo>
                  <a:pt x="19050" y="114300"/>
                </a:moveTo>
                <a:lnTo>
                  <a:pt x="19050" y="95250"/>
                </a:lnTo>
                <a:cubicBezTo>
                  <a:pt x="19050" y="89981"/>
                  <a:pt x="23306" y="85725"/>
                  <a:pt x="28575" y="85725"/>
                </a:cubicBezTo>
                <a:lnTo>
                  <a:pt x="85725" y="85725"/>
                </a:lnTo>
                <a:cubicBezTo>
                  <a:pt x="90994" y="85725"/>
                  <a:pt x="95250" y="89981"/>
                  <a:pt x="95250" y="95250"/>
                </a:cubicBezTo>
                <a:lnTo>
                  <a:pt x="95250" y="114300"/>
                </a:lnTo>
                <a:cubicBezTo>
                  <a:pt x="95250" y="119569"/>
                  <a:pt x="90994" y="123825"/>
                  <a:pt x="85725" y="123825"/>
                </a:cubicBezTo>
                <a:lnTo>
                  <a:pt x="28575" y="123825"/>
                </a:lnTo>
                <a:cubicBezTo>
                  <a:pt x="23306" y="123825"/>
                  <a:pt x="19050" y="119569"/>
                  <a:pt x="19050" y="114300"/>
                </a:cubicBezTo>
                <a:close/>
                <a:moveTo>
                  <a:pt x="26194" y="19050"/>
                </a:moveTo>
                <a:lnTo>
                  <a:pt x="40481" y="19050"/>
                </a:lnTo>
                <a:cubicBezTo>
                  <a:pt x="44440" y="19050"/>
                  <a:pt x="47625" y="22235"/>
                  <a:pt x="47625" y="26194"/>
                </a:cubicBezTo>
                <a:cubicBezTo>
                  <a:pt x="47625" y="30153"/>
                  <a:pt x="44440" y="33338"/>
                  <a:pt x="40481" y="33338"/>
                </a:cubicBezTo>
                <a:lnTo>
                  <a:pt x="26194" y="33338"/>
                </a:lnTo>
                <a:cubicBezTo>
                  <a:pt x="22235" y="33338"/>
                  <a:pt x="19050" y="30153"/>
                  <a:pt x="19050" y="26194"/>
                </a:cubicBezTo>
                <a:cubicBezTo>
                  <a:pt x="19050" y="22235"/>
                  <a:pt x="22235" y="19050"/>
                  <a:pt x="26194" y="19050"/>
                </a:cubicBezTo>
                <a:close/>
                <a:moveTo>
                  <a:pt x="26194" y="47625"/>
                </a:moveTo>
                <a:lnTo>
                  <a:pt x="40481" y="47625"/>
                </a:lnTo>
                <a:cubicBezTo>
                  <a:pt x="44440" y="47625"/>
                  <a:pt x="47625" y="50810"/>
                  <a:pt x="47625" y="54769"/>
                </a:cubicBezTo>
                <a:cubicBezTo>
                  <a:pt x="47625" y="58728"/>
                  <a:pt x="44440" y="61912"/>
                  <a:pt x="40481" y="61912"/>
                </a:cubicBezTo>
                <a:lnTo>
                  <a:pt x="26194" y="61912"/>
                </a:lnTo>
                <a:cubicBezTo>
                  <a:pt x="22235" y="61912"/>
                  <a:pt x="19050" y="58728"/>
                  <a:pt x="19050" y="54769"/>
                </a:cubicBezTo>
                <a:cubicBezTo>
                  <a:pt x="19050" y="50810"/>
                  <a:pt x="22235" y="47625"/>
                  <a:pt x="26194" y="47625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36" name="Text 34"/>
          <p:cNvSpPr/>
          <p:nvPr/>
        </p:nvSpPr>
        <p:spPr>
          <a:xfrm>
            <a:off x="6699250" y="4219575"/>
            <a:ext cx="486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深度伪造威胁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508750" y="4486275"/>
            <a:ext cx="50482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AI生成内容真假难辨，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深度伪造、假新闻、诈骗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等事件频发，社会信任面临挑战。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8928" y="416821"/>
            <a:ext cx="37893" cy="303142"/>
          </a:xfrm>
          <a:custGeom>
            <a:avLst/>
            <a:gdLst/>
            <a:ahLst/>
            <a:cxnLst/>
            <a:rect l="l" t="t" r="r" b="b"/>
            <a:pathLst>
              <a:path w="37893" h="303142">
                <a:moveTo>
                  <a:pt x="0" y="0"/>
                </a:moveTo>
                <a:lnTo>
                  <a:pt x="37893" y="0"/>
                </a:lnTo>
                <a:lnTo>
                  <a:pt x="37893" y="303142"/>
                </a:lnTo>
                <a:lnTo>
                  <a:pt x="0" y="303142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0">
                <a:srgbClr val="FFFFFF"/>
              </a:gs>
              <a:gs pos="100000">
                <a:srgbClr val="00FFF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530499" y="378928"/>
            <a:ext cx="2898797" cy="378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85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能源消耗与可持续发展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0499" y="833641"/>
            <a:ext cx="11358359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算力成本与能源消耗成为AI发展的核心制约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2085" y="1215726"/>
            <a:ext cx="6353355" cy="5642866"/>
          </a:xfrm>
          <a:custGeom>
            <a:avLst/>
            <a:gdLst/>
            <a:ahLst/>
            <a:cxnLst/>
            <a:rect l="l" t="t" r="r" b="b"/>
            <a:pathLst>
              <a:path w="6353355" h="5642866">
                <a:moveTo>
                  <a:pt x="113704" y="0"/>
                </a:moveTo>
                <a:lnTo>
                  <a:pt x="6239651" y="0"/>
                </a:lnTo>
                <a:cubicBezTo>
                  <a:pt x="6302448" y="0"/>
                  <a:pt x="6353355" y="50907"/>
                  <a:pt x="6353355" y="113704"/>
                </a:cubicBezTo>
                <a:lnTo>
                  <a:pt x="6353355" y="5529162"/>
                </a:lnTo>
                <a:cubicBezTo>
                  <a:pt x="6353355" y="5591959"/>
                  <a:pt x="6302448" y="5642866"/>
                  <a:pt x="6239651" y="5642866"/>
                </a:cubicBezTo>
                <a:lnTo>
                  <a:pt x="113704" y="5642866"/>
                </a:lnTo>
                <a:cubicBezTo>
                  <a:pt x="50907" y="5642866"/>
                  <a:pt x="0" y="5591959"/>
                  <a:pt x="0" y="5529162"/>
                </a:cubicBezTo>
                <a:lnTo>
                  <a:pt x="0" y="113704"/>
                </a:lnTo>
                <a:cubicBezTo>
                  <a:pt x="0" y="50949"/>
                  <a:pt x="50949" y="0"/>
                  <a:pt x="113704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>
                  <a:alpha val="1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932898" y="1215726"/>
            <a:ext cx="4875537" cy="2848274"/>
          </a:xfrm>
          <a:custGeom>
            <a:avLst/>
            <a:gdLst/>
            <a:ahLst/>
            <a:cxnLst/>
            <a:rect l="l" t="t" r="r" b="b"/>
            <a:pathLst>
              <a:path w="4875537" h="2848274">
                <a:moveTo>
                  <a:pt x="113675" y="0"/>
                </a:moveTo>
                <a:lnTo>
                  <a:pt x="4761862" y="0"/>
                </a:lnTo>
                <a:cubicBezTo>
                  <a:pt x="4824643" y="0"/>
                  <a:pt x="4875537" y="50894"/>
                  <a:pt x="4875537" y="113675"/>
                </a:cubicBezTo>
                <a:lnTo>
                  <a:pt x="4875537" y="2734599"/>
                </a:lnTo>
                <a:cubicBezTo>
                  <a:pt x="4875537" y="2797380"/>
                  <a:pt x="4824643" y="2848274"/>
                  <a:pt x="4761862" y="2848274"/>
                </a:cubicBezTo>
                <a:lnTo>
                  <a:pt x="113675" y="2848274"/>
                </a:lnTo>
                <a:cubicBezTo>
                  <a:pt x="50894" y="2848274"/>
                  <a:pt x="0" y="2797380"/>
                  <a:pt x="0" y="2734599"/>
                </a:cubicBezTo>
                <a:lnTo>
                  <a:pt x="0" y="113675"/>
                </a:lnTo>
                <a:cubicBezTo>
                  <a:pt x="0" y="50936"/>
                  <a:pt x="50936" y="0"/>
                  <a:pt x="113675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8A2BE2">
                <a:alpha val="4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087627" y="1370458"/>
            <a:ext cx="454713" cy="454713"/>
          </a:xfrm>
          <a:custGeom>
            <a:avLst/>
            <a:gdLst/>
            <a:ahLst/>
            <a:cxnLst/>
            <a:rect l="l" t="t" r="r" b="b"/>
            <a:pathLst>
              <a:path w="454713" h="454713">
                <a:moveTo>
                  <a:pt x="75787" y="0"/>
                </a:moveTo>
                <a:lnTo>
                  <a:pt x="378926" y="0"/>
                </a:lnTo>
                <a:cubicBezTo>
                  <a:pt x="420754" y="0"/>
                  <a:pt x="454713" y="33959"/>
                  <a:pt x="454713" y="75787"/>
                </a:cubicBezTo>
                <a:lnTo>
                  <a:pt x="454713" y="378926"/>
                </a:lnTo>
                <a:cubicBezTo>
                  <a:pt x="454713" y="420782"/>
                  <a:pt x="420782" y="454713"/>
                  <a:pt x="378926" y="454713"/>
                </a:cubicBezTo>
                <a:lnTo>
                  <a:pt x="75787" y="454713"/>
                </a:lnTo>
                <a:cubicBezTo>
                  <a:pt x="33931" y="454713"/>
                  <a:pt x="0" y="420782"/>
                  <a:pt x="0" y="378926"/>
                </a:cubicBezTo>
                <a:lnTo>
                  <a:pt x="0" y="75787"/>
                </a:lnTo>
                <a:cubicBezTo>
                  <a:pt x="0" y="33959"/>
                  <a:pt x="33959" y="0"/>
                  <a:pt x="75787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100000">
                <a:srgbClr val="00FFFF"/>
              </a:gs>
            </a:gsLst>
            <a:lin ang="2700000" scaled="1"/>
          </a:gradFill>
          <a:ln/>
        </p:spPr>
      </p:sp>
      <p:sp>
        <p:nvSpPr>
          <p:cNvPr id="8" name="Shape 6"/>
          <p:cNvSpPr/>
          <p:nvPr/>
        </p:nvSpPr>
        <p:spPr>
          <a:xfrm>
            <a:off x="7232093" y="1503083"/>
            <a:ext cx="165781" cy="189464"/>
          </a:xfrm>
          <a:custGeom>
            <a:avLst/>
            <a:gdLst/>
            <a:ahLst/>
            <a:cxnLst/>
            <a:rect l="l" t="t" r="r" b="b"/>
            <a:pathLst>
              <a:path w="165781" h="189464">
                <a:moveTo>
                  <a:pt x="125372" y="-3663"/>
                </a:moveTo>
                <a:cubicBezTo>
                  <a:pt x="129775" y="-481"/>
                  <a:pt x="131404" y="5292"/>
                  <a:pt x="129405" y="10324"/>
                </a:cubicBezTo>
                <a:lnTo>
                  <a:pt x="100394" y="82890"/>
                </a:lnTo>
                <a:lnTo>
                  <a:pt x="153939" y="82890"/>
                </a:lnTo>
                <a:cubicBezTo>
                  <a:pt x="158935" y="82890"/>
                  <a:pt x="163376" y="85999"/>
                  <a:pt x="165078" y="90698"/>
                </a:cubicBezTo>
                <a:cubicBezTo>
                  <a:pt x="166780" y="95398"/>
                  <a:pt x="165337" y="100653"/>
                  <a:pt x="161525" y="103835"/>
                </a:cubicBezTo>
                <a:lnTo>
                  <a:pt x="54952" y="192646"/>
                </a:lnTo>
                <a:cubicBezTo>
                  <a:pt x="50770" y="196125"/>
                  <a:pt x="44813" y="196310"/>
                  <a:pt x="40409" y="193127"/>
                </a:cubicBezTo>
                <a:cubicBezTo>
                  <a:pt x="36006" y="189945"/>
                  <a:pt x="34377" y="184172"/>
                  <a:pt x="36376" y="179140"/>
                </a:cubicBezTo>
                <a:lnTo>
                  <a:pt x="65387" y="106573"/>
                </a:lnTo>
                <a:lnTo>
                  <a:pt x="11841" y="106573"/>
                </a:lnTo>
                <a:cubicBezTo>
                  <a:pt x="6846" y="106573"/>
                  <a:pt x="2405" y="103465"/>
                  <a:pt x="703" y="98765"/>
                </a:cubicBezTo>
                <a:cubicBezTo>
                  <a:pt x="-999" y="94066"/>
                  <a:pt x="444" y="88811"/>
                  <a:pt x="4256" y="85629"/>
                </a:cubicBezTo>
                <a:lnTo>
                  <a:pt x="110829" y="-3182"/>
                </a:lnTo>
                <a:cubicBezTo>
                  <a:pt x="115010" y="-6661"/>
                  <a:pt x="120968" y="-6846"/>
                  <a:pt x="125372" y="-366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7656018" y="1465190"/>
            <a:ext cx="1004159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2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能耗挑战严峻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090784" y="1942008"/>
            <a:ext cx="4562922" cy="764171"/>
          </a:xfrm>
          <a:custGeom>
            <a:avLst/>
            <a:gdLst/>
            <a:ahLst/>
            <a:cxnLst/>
            <a:rect l="l" t="t" r="r" b="b"/>
            <a:pathLst>
              <a:path w="4562922" h="764171">
                <a:moveTo>
                  <a:pt x="75783" y="0"/>
                </a:moveTo>
                <a:lnTo>
                  <a:pt x="4487139" y="0"/>
                </a:lnTo>
                <a:cubicBezTo>
                  <a:pt x="4528992" y="0"/>
                  <a:pt x="4562922" y="33929"/>
                  <a:pt x="4562922" y="75783"/>
                </a:cubicBezTo>
                <a:lnTo>
                  <a:pt x="4562922" y="688388"/>
                </a:lnTo>
                <a:cubicBezTo>
                  <a:pt x="4562922" y="730242"/>
                  <a:pt x="4528992" y="764171"/>
                  <a:pt x="4487139" y="764171"/>
                </a:cubicBezTo>
                <a:lnTo>
                  <a:pt x="75783" y="764171"/>
                </a:lnTo>
                <a:cubicBezTo>
                  <a:pt x="33929" y="764171"/>
                  <a:pt x="0" y="730242"/>
                  <a:pt x="0" y="688388"/>
                </a:cubicBezTo>
                <a:lnTo>
                  <a:pt x="0" y="75783"/>
                </a:lnTo>
                <a:cubicBezTo>
                  <a:pt x="0" y="33929"/>
                  <a:pt x="33929" y="0"/>
                  <a:pt x="75783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07620" y="2077793"/>
            <a:ext cx="1439925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GPT-3单次训练耗电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596162" y="2058847"/>
            <a:ext cx="1032578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2" b="1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1,287 MWh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207620" y="2399882"/>
            <a:ext cx="4395562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相当于120个家庭一年的用电量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090784" y="2788277"/>
            <a:ext cx="4562922" cy="1114679"/>
          </a:xfrm>
          <a:custGeom>
            <a:avLst/>
            <a:gdLst/>
            <a:ahLst/>
            <a:cxnLst/>
            <a:rect l="l" t="t" r="r" b="b"/>
            <a:pathLst>
              <a:path w="4562922" h="1114679">
                <a:moveTo>
                  <a:pt x="75787" y="0"/>
                </a:moveTo>
                <a:lnTo>
                  <a:pt x="4487134" y="0"/>
                </a:lnTo>
                <a:cubicBezTo>
                  <a:pt x="4528991" y="0"/>
                  <a:pt x="4562922" y="33931"/>
                  <a:pt x="4562922" y="75787"/>
                </a:cubicBezTo>
                <a:lnTo>
                  <a:pt x="4562922" y="1038892"/>
                </a:lnTo>
                <a:cubicBezTo>
                  <a:pt x="4562922" y="1080748"/>
                  <a:pt x="4528991" y="1114679"/>
                  <a:pt x="4487134" y="1114679"/>
                </a:cubicBezTo>
                <a:lnTo>
                  <a:pt x="75787" y="1114679"/>
                </a:lnTo>
                <a:cubicBezTo>
                  <a:pt x="33931" y="1114679"/>
                  <a:pt x="0" y="1080748"/>
                  <a:pt x="0" y="1038892"/>
                </a:cubicBezTo>
                <a:lnTo>
                  <a:pt x="0" y="75787"/>
                </a:lnTo>
                <a:cubicBezTo>
                  <a:pt x="0" y="33959"/>
                  <a:pt x="33959" y="0"/>
                  <a:pt x="75787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207620" y="2905116"/>
            <a:ext cx="4405035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AI数据中心IT能耗预测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210778" y="3211416"/>
            <a:ext cx="1389402" cy="574707"/>
          </a:xfrm>
          <a:custGeom>
            <a:avLst/>
            <a:gdLst/>
            <a:ahLst/>
            <a:cxnLst/>
            <a:rect l="l" t="t" r="r" b="b"/>
            <a:pathLst>
              <a:path w="1389402" h="574707">
                <a:moveTo>
                  <a:pt x="37890" y="0"/>
                </a:moveTo>
                <a:lnTo>
                  <a:pt x="1351511" y="0"/>
                </a:lnTo>
                <a:cubicBezTo>
                  <a:pt x="1372438" y="0"/>
                  <a:pt x="1389402" y="16964"/>
                  <a:pt x="1389402" y="37890"/>
                </a:cubicBezTo>
                <a:lnTo>
                  <a:pt x="1389402" y="536817"/>
                </a:lnTo>
                <a:cubicBezTo>
                  <a:pt x="1389402" y="557743"/>
                  <a:pt x="1372438" y="574707"/>
                  <a:pt x="1351511" y="574707"/>
                </a:cubicBezTo>
                <a:lnTo>
                  <a:pt x="37890" y="574707"/>
                </a:lnTo>
                <a:cubicBezTo>
                  <a:pt x="16964" y="574707"/>
                  <a:pt x="0" y="557743"/>
                  <a:pt x="0" y="536817"/>
                </a:cubicBezTo>
                <a:lnTo>
                  <a:pt x="0" y="37890"/>
                </a:lnTo>
                <a:cubicBezTo>
                  <a:pt x="0" y="16978"/>
                  <a:pt x="16978" y="0"/>
                  <a:pt x="37890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247092" y="3290362"/>
            <a:ext cx="1316774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43" b="1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77.7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61302" y="3555611"/>
            <a:ext cx="1288354" cy="151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5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2025年 TWh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678827" y="3211416"/>
            <a:ext cx="1389402" cy="574707"/>
          </a:xfrm>
          <a:custGeom>
            <a:avLst/>
            <a:gdLst/>
            <a:ahLst/>
            <a:cxnLst/>
            <a:rect l="l" t="t" r="r" b="b"/>
            <a:pathLst>
              <a:path w="1389402" h="574707">
                <a:moveTo>
                  <a:pt x="37890" y="0"/>
                </a:moveTo>
                <a:lnTo>
                  <a:pt x="1351511" y="0"/>
                </a:lnTo>
                <a:cubicBezTo>
                  <a:pt x="1372438" y="0"/>
                  <a:pt x="1389402" y="16964"/>
                  <a:pt x="1389402" y="37890"/>
                </a:cubicBezTo>
                <a:lnTo>
                  <a:pt x="1389402" y="536817"/>
                </a:lnTo>
                <a:cubicBezTo>
                  <a:pt x="1389402" y="557743"/>
                  <a:pt x="1372438" y="574707"/>
                  <a:pt x="1351511" y="574707"/>
                </a:cubicBezTo>
                <a:lnTo>
                  <a:pt x="37890" y="574707"/>
                </a:lnTo>
                <a:cubicBezTo>
                  <a:pt x="16964" y="574707"/>
                  <a:pt x="0" y="557743"/>
                  <a:pt x="0" y="536817"/>
                </a:cubicBezTo>
                <a:lnTo>
                  <a:pt x="0" y="37890"/>
                </a:lnTo>
                <a:cubicBezTo>
                  <a:pt x="0" y="16978"/>
                  <a:pt x="16978" y="0"/>
                  <a:pt x="37890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715141" y="3290362"/>
            <a:ext cx="1316774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43" b="1" dirty="0">
                <a:solidFill>
                  <a:srgbClr val="8A2BE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146.2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729351" y="3555611"/>
            <a:ext cx="1288354" cy="151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5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2027年 TWh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0146975" y="3211416"/>
            <a:ext cx="1389402" cy="574707"/>
          </a:xfrm>
          <a:custGeom>
            <a:avLst/>
            <a:gdLst/>
            <a:ahLst/>
            <a:cxnLst/>
            <a:rect l="l" t="t" r="r" b="b"/>
            <a:pathLst>
              <a:path w="1389402" h="574707">
                <a:moveTo>
                  <a:pt x="37890" y="0"/>
                </a:moveTo>
                <a:lnTo>
                  <a:pt x="1351511" y="0"/>
                </a:lnTo>
                <a:cubicBezTo>
                  <a:pt x="1372438" y="0"/>
                  <a:pt x="1389402" y="16964"/>
                  <a:pt x="1389402" y="37890"/>
                </a:cubicBezTo>
                <a:lnTo>
                  <a:pt x="1389402" y="536817"/>
                </a:lnTo>
                <a:cubicBezTo>
                  <a:pt x="1389402" y="557743"/>
                  <a:pt x="1372438" y="574707"/>
                  <a:pt x="1351511" y="574707"/>
                </a:cubicBezTo>
                <a:lnTo>
                  <a:pt x="37890" y="574707"/>
                </a:lnTo>
                <a:cubicBezTo>
                  <a:pt x="16964" y="574707"/>
                  <a:pt x="0" y="557743"/>
                  <a:pt x="0" y="536817"/>
                </a:cubicBezTo>
                <a:lnTo>
                  <a:pt x="0" y="37890"/>
                </a:lnTo>
                <a:cubicBezTo>
                  <a:pt x="0" y="16978"/>
                  <a:pt x="16978" y="0"/>
                  <a:pt x="37890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10183289" y="3290362"/>
            <a:ext cx="1316774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43" b="1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6x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197498" y="3555611"/>
            <a:ext cx="1288354" cy="151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5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五年增长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932898" y="4184000"/>
            <a:ext cx="4875537" cy="2677756"/>
          </a:xfrm>
          <a:custGeom>
            <a:avLst/>
            <a:gdLst/>
            <a:ahLst/>
            <a:cxnLst/>
            <a:rect l="l" t="t" r="r" b="b"/>
            <a:pathLst>
              <a:path w="4875537" h="2677756">
                <a:moveTo>
                  <a:pt x="113671" y="0"/>
                </a:moveTo>
                <a:lnTo>
                  <a:pt x="4761866" y="0"/>
                </a:lnTo>
                <a:cubicBezTo>
                  <a:pt x="4824645" y="0"/>
                  <a:pt x="4875537" y="50892"/>
                  <a:pt x="4875537" y="113671"/>
                </a:cubicBezTo>
                <a:lnTo>
                  <a:pt x="4875537" y="2564085"/>
                </a:lnTo>
                <a:cubicBezTo>
                  <a:pt x="4875537" y="2626864"/>
                  <a:pt x="4824645" y="2677756"/>
                  <a:pt x="4761866" y="2677756"/>
                </a:cubicBezTo>
                <a:lnTo>
                  <a:pt x="113671" y="2677756"/>
                </a:lnTo>
                <a:cubicBezTo>
                  <a:pt x="50892" y="2677756"/>
                  <a:pt x="0" y="2626864"/>
                  <a:pt x="0" y="2564085"/>
                </a:cubicBezTo>
                <a:lnTo>
                  <a:pt x="0" y="113671"/>
                </a:lnTo>
                <a:cubicBezTo>
                  <a:pt x="0" y="50934"/>
                  <a:pt x="50934" y="0"/>
                  <a:pt x="113671" y="0"/>
                </a:cubicBezTo>
                <a:close/>
              </a:path>
            </a:pathLst>
          </a:custGeom>
          <a:gradFill rotWithShape="1" flip="none">
            <a:gsLst>
              <a:gs pos="0">
                <a:srgbClr val="01FFFF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7087627" y="4338723"/>
            <a:ext cx="454713" cy="454713"/>
          </a:xfrm>
          <a:custGeom>
            <a:avLst/>
            <a:gdLst/>
            <a:ahLst/>
            <a:cxnLst/>
            <a:rect l="l" t="t" r="r" b="b"/>
            <a:pathLst>
              <a:path w="454713" h="454713">
                <a:moveTo>
                  <a:pt x="75787" y="0"/>
                </a:moveTo>
                <a:lnTo>
                  <a:pt x="378926" y="0"/>
                </a:lnTo>
                <a:cubicBezTo>
                  <a:pt x="420754" y="0"/>
                  <a:pt x="454713" y="33959"/>
                  <a:pt x="454713" y="75787"/>
                </a:cubicBezTo>
                <a:lnTo>
                  <a:pt x="454713" y="378926"/>
                </a:lnTo>
                <a:cubicBezTo>
                  <a:pt x="454713" y="420782"/>
                  <a:pt x="420782" y="454713"/>
                  <a:pt x="378926" y="454713"/>
                </a:cubicBezTo>
                <a:lnTo>
                  <a:pt x="75787" y="454713"/>
                </a:lnTo>
                <a:cubicBezTo>
                  <a:pt x="33931" y="454713"/>
                  <a:pt x="0" y="420782"/>
                  <a:pt x="0" y="378926"/>
                </a:cubicBezTo>
                <a:lnTo>
                  <a:pt x="0" y="75787"/>
                </a:lnTo>
                <a:cubicBezTo>
                  <a:pt x="0" y="33959"/>
                  <a:pt x="33959" y="0"/>
                  <a:pt x="75787" y="0"/>
                </a:cubicBezTo>
                <a:close/>
              </a:path>
            </a:pathLst>
          </a:custGeom>
          <a:gradFill rotWithShape="1" flip="none">
            <a:gsLst>
              <a:gs pos="0">
                <a:srgbClr val="00FFFF"/>
              </a:gs>
              <a:gs pos="100000">
                <a:srgbClr val="8A2BE2"/>
              </a:gs>
            </a:gsLst>
            <a:lin ang="2700000" scaled="1"/>
          </a:gradFill>
          <a:ln/>
        </p:spPr>
      </p:sp>
      <p:sp>
        <p:nvSpPr>
          <p:cNvPr id="27" name="Shape 25"/>
          <p:cNvSpPr/>
          <p:nvPr/>
        </p:nvSpPr>
        <p:spPr>
          <a:xfrm>
            <a:off x="7220251" y="4471347"/>
            <a:ext cx="189464" cy="189464"/>
          </a:xfrm>
          <a:custGeom>
            <a:avLst/>
            <a:gdLst/>
            <a:ahLst/>
            <a:cxnLst/>
            <a:rect l="l" t="t" r="r" b="b"/>
            <a:pathLst>
              <a:path w="189464" h="189464">
                <a:moveTo>
                  <a:pt x="174403" y="2479"/>
                </a:moveTo>
                <a:cubicBezTo>
                  <a:pt x="176771" y="222"/>
                  <a:pt x="180213" y="-592"/>
                  <a:pt x="183395" y="444"/>
                </a:cubicBezTo>
                <a:cubicBezTo>
                  <a:pt x="187022" y="1665"/>
                  <a:pt x="189464" y="5070"/>
                  <a:pt x="189464" y="8881"/>
                </a:cubicBezTo>
                <a:lnTo>
                  <a:pt x="189464" y="78043"/>
                </a:lnTo>
                <a:cubicBezTo>
                  <a:pt x="189464" y="126593"/>
                  <a:pt x="149462" y="165781"/>
                  <a:pt x="101097" y="165781"/>
                </a:cubicBezTo>
                <a:cubicBezTo>
                  <a:pt x="72603" y="165781"/>
                  <a:pt x="48032" y="147464"/>
                  <a:pt x="39114" y="121856"/>
                </a:cubicBezTo>
                <a:cubicBezTo>
                  <a:pt x="26014" y="133254"/>
                  <a:pt x="17762" y="150017"/>
                  <a:pt x="17762" y="168741"/>
                </a:cubicBezTo>
                <a:cubicBezTo>
                  <a:pt x="17762" y="173663"/>
                  <a:pt x="13803" y="177622"/>
                  <a:pt x="8881" y="177622"/>
                </a:cubicBezTo>
                <a:cubicBezTo>
                  <a:pt x="3959" y="177622"/>
                  <a:pt x="0" y="173663"/>
                  <a:pt x="0" y="168741"/>
                </a:cubicBezTo>
                <a:cubicBezTo>
                  <a:pt x="0" y="141025"/>
                  <a:pt x="14136" y="116602"/>
                  <a:pt x="35561" y="102244"/>
                </a:cubicBezTo>
                <a:cubicBezTo>
                  <a:pt x="48624" y="93511"/>
                  <a:pt x="64203" y="88811"/>
                  <a:pt x="79930" y="88811"/>
                </a:cubicBezTo>
                <a:lnTo>
                  <a:pt x="109534" y="88811"/>
                </a:lnTo>
                <a:cubicBezTo>
                  <a:pt x="114455" y="88811"/>
                  <a:pt x="118415" y="84852"/>
                  <a:pt x="118415" y="79930"/>
                </a:cubicBezTo>
                <a:cubicBezTo>
                  <a:pt x="118415" y="75008"/>
                  <a:pt x="114455" y="71049"/>
                  <a:pt x="109534" y="71049"/>
                </a:cubicBezTo>
                <a:lnTo>
                  <a:pt x="79930" y="71049"/>
                </a:lnTo>
                <a:cubicBezTo>
                  <a:pt x="65239" y="71049"/>
                  <a:pt x="51325" y="74305"/>
                  <a:pt x="38855" y="80115"/>
                </a:cubicBezTo>
                <a:cubicBezTo>
                  <a:pt x="47477" y="54212"/>
                  <a:pt x="71863" y="35524"/>
                  <a:pt x="100653" y="35524"/>
                </a:cubicBezTo>
                <a:cubicBezTo>
                  <a:pt x="125224" y="35524"/>
                  <a:pt x="143504" y="27346"/>
                  <a:pt x="155679" y="19242"/>
                </a:cubicBezTo>
                <a:cubicBezTo>
                  <a:pt x="162784" y="14506"/>
                  <a:pt x="168815" y="8844"/>
                  <a:pt x="174440" y="247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7656018" y="4433455"/>
            <a:ext cx="1004159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2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绿色技术方案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090784" y="4910272"/>
            <a:ext cx="4562922" cy="858903"/>
          </a:xfrm>
          <a:custGeom>
            <a:avLst/>
            <a:gdLst/>
            <a:ahLst/>
            <a:cxnLst/>
            <a:rect l="l" t="t" r="r" b="b"/>
            <a:pathLst>
              <a:path w="4562922" h="858903">
                <a:moveTo>
                  <a:pt x="75790" y="0"/>
                </a:moveTo>
                <a:lnTo>
                  <a:pt x="4487132" y="0"/>
                </a:lnTo>
                <a:cubicBezTo>
                  <a:pt x="4528961" y="0"/>
                  <a:pt x="4562922" y="33960"/>
                  <a:pt x="4562922" y="75790"/>
                </a:cubicBezTo>
                <a:lnTo>
                  <a:pt x="4562922" y="783113"/>
                </a:lnTo>
                <a:cubicBezTo>
                  <a:pt x="4562922" y="824943"/>
                  <a:pt x="4528961" y="858903"/>
                  <a:pt x="4487132" y="858903"/>
                </a:cubicBezTo>
                <a:lnTo>
                  <a:pt x="75790" y="858903"/>
                </a:lnTo>
                <a:cubicBezTo>
                  <a:pt x="33960" y="858903"/>
                  <a:pt x="0" y="824943"/>
                  <a:pt x="0" y="783113"/>
                </a:cubicBezTo>
                <a:lnTo>
                  <a:pt x="0" y="75790"/>
                </a:lnTo>
                <a:cubicBezTo>
                  <a:pt x="0" y="33960"/>
                  <a:pt x="33960" y="0"/>
                  <a:pt x="75790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7169727" y="4989218"/>
            <a:ext cx="4480821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液冷技术突破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169727" y="5254468"/>
            <a:ext cx="4471347" cy="4357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4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液冷技术显著提升计算密度，降低数据中心总能耗，推动算力设施绿色化转型。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090784" y="5846545"/>
            <a:ext cx="4562922" cy="858903"/>
          </a:xfrm>
          <a:custGeom>
            <a:avLst/>
            <a:gdLst/>
            <a:ahLst/>
            <a:cxnLst/>
            <a:rect l="l" t="t" r="r" b="b"/>
            <a:pathLst>
              <a:path w="4562922" h="858903">
                <a:moveTo>
                  <a:pt x="75790" y="0"/>
                </a:moveTo>
                <a:lnTo>
                  <a:pt x="4487132" y="0"/>
                </a:lnTo>
                <a:cubicBezTo>
                  <a:pt x="4528961" y="0"/>
                  <a:pt x="4562922" y="33960"/>
                  <a:pt x="4562922" y="75790"/>
                </a:cubicBezTo>
                <a:lnTo>
                  <a:pt x="4562922" y="783113"/>
                </a:lnTo>
                <a:cubicBezTo>
                  <a:pt x="4562922" y="824943"/>
                  <a:pt x="4528961" y="858903"/>
                  <a:pt x="4487132" y="858903"/>
                </a:cubicBezTo>
                <a:lnTo>
                  <a:pt x="75790" y="858903"/>
                </a:lnTo>
                <a:cubicBezTo>
                  <a:pt x="33960" y="858903"/>
                  <a:pt x="0" y="824943"/>
                  <a:pt x="0" y="783113"/>
                </a:cubicBezTo>
                <a:lnTo>
                  <a:pt x="0" y="75790"/>
                </a:lnTo>
                <a:cubicBezTo>
                  <a:pt x="0" y="33960"/>
                  <a:pt x="33960" y="0"/>
                  <a:pt x="75790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7169727" y="5925483"/>
            <a:ext cx="4480821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算法优化策略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169727" y="6190732"/>
            <a:ext cx="4471347" cy="4357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4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通过模型剪枝、知识蒸馏、高效架构设计等方法，在保障性能前提下减少计算量和存储需求。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a7cdc4780131f3caa21f3ceb4924daa1508bc15d.jpg">    </p:cNvPr>
          <p:cNvPicPr>
            <a:picLocks noChangeAspect="1"/>
          </p:cNvPicPr>
          <p:nvPr/>
        </p:nvPicPr>
        <p:blipFill>
          <a:blip r:embed="rId1">
            <a:alphaModFix amt="35000"/>
          </a:blip>
          <a:srcRect l="0" r="0" t="31255" b="3125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D">
                  <a:alpha val="70000"/>
                </a:srgbClr>
              </a:gs>
              <a:gs pos="50000">
                <a:srgbClr val="8A2BE2">
                  <a:alpha val="50000"/>
                </a:srgbClr>
              </a:gs>
              <a:gs pos="100000">
                <a:srgbClr val="01FFFF">
                  <a:alpha val="3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4669135" y="28575"/>
            <a:ext cx="2857500" cy="533400"/>
          </a:xfrm>
          <a:custGeom>
            <a:avLst/>
            <a:gdLst/>
            <a:ahLst/>
            <a:cxnLst/>
            <a:rect l="l" t="t" r="r" b="b"/>
            <a:pathLst>
              <a:path w="2857500" h="533400">
                <a:moveTo>
                  <a:pt x="266700" y="0"/>
                </a:moveTo>
                <a:lnTo>
                  <a:pt x="2590800" y="0"/>
                </a:lnTo>
                <a:cubicBezTo>
                  <a:pt x="2737996" y="0"/>
                  <a:pt x="2857500" y="119504"/>
                  <a:pt x="2857500" y="266700"/>
                </a:cubicBezTo>
                <a:lnTo>
                  <a:pt x="2857500" y="266700"/>
                </a:lnTo>
                <a:cubicBezTo>
                  <a:pt x="2857500" y="413896"/>
                  <a:pt x="2737996" y="533400"/>
                  <a:pt x="25908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50000">
                <a:srgbClr val="00FFFF"/>
              </a:gs>
              <a:gs pos="100000">
                <a:srgbClr val="8A2BE2"/>
              </a:gs>
            </a:gsLst>
            <a:lin ang="0" scaled="1"/>
          </a:gradFill>
          <a:ln/>
        </p:spPr>
      </p:sp>
      <p:sp>
        <p:nvSpPr>
          <p:cNvPr id="5" name="Shape 2"/>
          <p:cNvSpPr/>
          <p:nvPr/>
        </p:nvSpPr>
        <p:spPr>
          <a:xfrm>
            <a:off x="4688185" y="47625"/>
            <a:ext cx="2819400" cy="495300"/>
          </a:xfrm>
          <a:custGeom>
            <a:avLst/>
            <a:gdLst/>
            <a:ahLst/>
            <a:cxnLst/>
            <a:rect l="l" t="t" r="r" b="b"/>
            <a:pathLst>
              <a:path w="2819400" h="495300">
                <a:moveTo>
                  <a:pt x="247650" y="0"/>
                </a:moveTo>
                <a:lnTo>
                  <a:pt x="2571750" y="0"/>
                </a:lnTo>
                <a:cubicBezTo>
                  <a:pt x="2708432" y="0"/>
                  <a:pt x="2819400" y="110968"/>
                  <a:pt x="2819400" y="247650"/>
                </a:cubicBezTo>
                <a:lnTo>
                  <a:pt x="2819400" y="247650"/>
                </a:lnTo>
                <a:cubicBezTo>
                  <a:pt x="2819400" y="384332"/>
                  <a:pt x="2708432" y="495300"/>
                  <a:pt x="2571750" y="495300"/>
                </a:cubicBezTo>
                <a:lnTo>
                  <a:pt x="247650" y="495300"/>
                </a:lnTo>
                <a:cubicBezTo>
                  <a:pt x="110968" y="495300"/>
                  <a:pt x="0" y="384332"/>
                  <a:pt x="0" y="247650"/>
                </a:cubicBezTo>
                <a:lnTo>
                  <a:pt x="0" y="247650"/>
                </a:lnTo>
                <a:cubicBezTo>
                  <a:pt x="0" y="110968"/>
                  <a:pt x="110968" y="0"/>
                  <a:pt x="247650" y="0"/>
                </a:cubicBez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6" name="Text 3"/>
          <p:cNvSpPr/>
          <p:nvPr/>
        </p:nvSpPr>
        <p:spPr>
          <a:xfrm>
            <a:off x="4945360" y="155572"/>
            <a:ext cx="2301280" cy="273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spc="150" kern="0" dirty="0">
                <a:gradFill rotWithShape="1" flip="none">
                  <a:gsLst>
                    <a:gs pos="0">
                      <a:srgbClr val="8A2BE2"/>
                    </a:gs>
                    <a:gs pos="100000">
                      <a:srgbClr val="00FFFF"/>
                    </a:gs>
                  </a:gsLst>
                  <a:lin ang="0" scaled="1"/>
                </a:gradFill>
                <a:latin typeface="Liter" pitchFamily="34" charset="0"/>
                <a:ea typeface="Liter" pitchFamily="34" charset="-122"/>
                <a:cs typeface="Liter" pitchFamily="34" charset="-120"/>
              </a:rPr>
              <a:t>DIGITAL AWAKENING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827191" y="803272"/>
            <a:ext cx="2537520" cy="825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数字觉醒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004270" y="1660522"/>
            <a:ext cx="4183459" cy="825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gradFill rotWithShape="1" flip="none">
                  <a:gsLst>
                    <a:gs pos="0">
                      <a:srgbClr val="8A2BE2"/>
                    </a:gs>
                    <a:gs pos="100000">
                      <a:srgbClr val="00FFFF"/>
                    </a:gs>
                  </a:gsLst>
                  <a:lin ang="0" scaled="1"/>
                </a:gra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重构未来的开始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781175" y="2733675"/>
            <a:ext cx="86296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生成式AI不仅是技术革命，更是</a:t>
            </a:r>
            <a:pPr algn="ctr">
              <a:lnSpc>
                <a:spcPct val="140000"/>
              </a:lnSpc>
            </a:pPr>
            <a:r>
              <a:rPr lang="en-US" sz="150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人类创造力的放大器</a:t>
            </a:r>
            <a:pPr algn="ctr">
              <a:lnSpc>
                <a:spcPct val="140000"/>
              </a:lnSpc>
            </a:pPr>
            <a:r>
              <a:rPr lang="en-US" sz="15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。从内容生成到科学发现，从商业模式到社会治理，我们正在见证一个全新的智能时代的开启。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781175" y="3505200"/>
            <a:ext cx="86296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面对伦理、能耗、监管等挑战，唯有</a:t>
            </a:r>
            <a:pPr algn="ctr">
              <a:lnSpc>
                <a:spcPct val="140000"/>
              </a:lnSpc>
            </a:pPr>
            <a:r>
              <a:rPr lang="en-US" sz="1500" b="1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技术创新与责任担当并行</a:t>
            </a:r>
            <a:pPr algn="ctr">
              <a:lnSpc>
                <a:spcPct val="140000"/>
              </a:lnSpc>
            </a:pPr>
            <a:r>
              <a:rPr lang="en-US" sz="15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，才能真正实现AI为全人类服务的愿景。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rot="720000">
            <a:off x="2707236" y="4367752"/>
            <a:ext cx="742950" cy="742950"/>
          </a:xfrm>
          <a:custGeom>
            <a:avLst/>
            <a:gdLst/>
            <a:ahLst/>
            <a:cxnLst/>
            <a:rect l="l" t="t" r="r" b="b"/>
            <a:pathLst>
              <a:path w="742950" h="742950">
                <a:moveTo>
                  <a:pt x="114303" y="0"/>
                </a:moveTo>
                <a:lnTo>
                  <a:pt x="628647" y="0"/>
                </a:lnTo>
                <a:cubicBezTo>
                  <a:pt x="691733" y="0"/>
                  <a:pt x="742950" y="51217"/>
                  <a:pt x="742950" y="114303"/>
                </a:cubicBezTo>
                <a:lnTo>
                  <a:pt x="742950" y="628647"/>
                </a:lnTo>
                <a:cubicBezTo>
                  <a:pt x="742950" y="691733"/>
                  <a:pt x="691733" y="742950"/>
                  <a:pt x="628647" y="742950"/>
                </a:cubicBezTo>
                <a:lnTo>
                  <a:pt x="114303" y="742950"/>
                </a:lnTo>
                <a:cubicBezTo>
                  <a:pt x="51217" y="742950"/>
                  <a:pt x="0" y="691733"/>
                  <a:pt x="0" y="62864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8A2BE2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3009106" y="46672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66973" y="31254"/>
                </a:moveTo>
                <a:cubicBezTo>
                  <a:pt x="66973" y="14008"/>
                  <a:pt x="80981" y="0"/>
                  <a:pt x="98227" y="0"/>
                </a:cubicBezTo>
                <a:lnTo>
                  <a:pt x="111621" y="0"/>
                </a:lnTo>
                <a:cubicBezTo>
                  <a:pt x="121500" y="0"/>
                  <a:pt x="129480" y="7981"/>
                  <a:pt x="129480" y="17859"/>
                </a:cubicBezTo>
                <a:lnTo>
                  <a:pt x="129480" y="267891"/>
                </a:lnTo>
                <a:cubicBezTo>
                  <a:pt x="129480" y="277769"/>
                  <a:pt x="121500" y="285750"/>
                  <a:pt x="111621" y="285750"/>
                </a:cubicBezTo>
                <a:lnTo>
                  <a:pt x="93762" y="285750"/>
                </a:lnTo>
                <a:cubicBezTo>
                  <a:pt x="77130" y="285750"/>
                  <a:pt x="63122" y="274365"/>
                  <a:pt x="59159" y="258961"/>
                </a:cubicBezTo>
                <a:cubicBezTo>
                  <a:pt x="58769" y="258961"/>
                  <a:pt x="58434" y="258961"/>
                  <a:pt x="58043" y="258961"/>
                </a:cubicBezTo>
                <a:cubicBezTo>
                  <a:pt x="33375" y="258961"/>
                  <a:pt x="13395" y="238981"/>
                  <a:pt x="13395" y="214313"/>
                </a:cubicBezTo>
                <a:cubicBezTo>
                  <a:pt x="13395" y="204267"/>
                  <a:pt x="16743" y="195002"/>
                  <a:pt x="22324" y="187523"/>
                </a:cubicBezTo>
                <a:cubicBezTo>
                  <a:pt x="11497" y="179375"/>
                  <a:pt x="4465" y="166427"/>
                  <a:pt x="4465" y="151805"/>
                </a:cubicBezTo>
                <a:cubicBezTo>
                  <a:pt x="4465" y="134559"/>
                  <a:pt x="14288" y="119546"/>
                  <a:pt x="28575" y="112123"/>
                </a:cubicBezTo>
                <a:cubicBezTo>
                  <a:pt x="24612" y="105426"/>
                  <a:pt x="22324" y="97613"/>
                  <a:pt x="22324" y="89297"/>
                </a:cubicBezTo>
                <a:cubicBezTo>
                  <a:pt x="22324" y="64629"/>
                  <a:pt x="42304" y="44648"/>
                  <a:pt x="66973" y="44648"/>
                </a:cubicBezTo>
                <a:lnTo>
                  <a:pt x="66973" y="31254"/>
                </a:lnTo>
                <a:close/>
                <a:moveTo>
                  <a:pt x="218777" y="31254"/>
                </a:moveTo>
                <a:lnTo>
                  <a:pt x="218777" y="44648"/>
                </a:lnTo>
                <a:cubicBezTo>
                  <a:pt x="243446" y="44648"/>
                  <a:pt x="263426" y="64629"/>
                  <a:pt x="263426" y="89297"/>
                </a:cubicBezTo>
                <a:cubicBezTo>
                  <a:pt x="263426" y="97668"/>
                  <a:pt x="261138" y="105482"/>
                  <a:pt x="257175" y="112123"/>
                </a:cubicBezTo>
                <a:cubicBezTo>
                  <a:pt x="271518" y="119546"/>
                  <a:pt x="281285" y="134503"/>
                  <a:pt x="281285" y="151805"/>
                </a:cubicBezTo>
                <a:cubicBezTo>
                  <a:pt x="281285" y="166427"/>
                  <a:pt x="274253" y="179375"/>
                  <a:pt x="263426" y="187523"/>
                </a:cubicBezTo>
                <a:cubicBezTo>
                  <a:pt x="269007" y="195002"/>
                  <a:pt x="272355" y="204267"/>
                  <a:pt x="272355" y="214313"/>
                </a:cubicBezTo>
                <a:cubicBezTo>
                  <a:pt x="272355" y="238981"/>
                  <a:pt x="252375" y="258961"/>
                  <a:pt x="227707" y="258961"/>
                </a:cubicBezTo>
                <a:cubicBezTo>
                  <a:pt x="227316" y="258961"/>
                  <a:pt x="226981" y="258961"/>
                  <a:pt x="226591" y="258961"/>
                </a:cubicBezTo>
                <a:cubicBezTo>
                  <a:pt x="222628" y="274365"/>
                  <a:pt x="208620" y="285750"/>
                  <a:pt x="191988" y="285750"/>
                </a:cubicBezTo>
                <a:lnTo>
                  <a:pt x="174129" y="285750"/>
                </a:lnTo>
                <a:cubicBezTo>
                  <a:pt x="164250" y="285750"/>
                  <a:pt x="156270" y="277769"/>
                  <a:pt x="156270" y="267891"/>
                </a:cubicBezTo>
                <a:lnTo>
                  <a:pt x="156270" y="17859"/>
                </a:lnTo>
                <a:cubicBezTo>
                  <a:pt x="156270" y="7981"/>
                  <a:pt x="164250" y="0"/>
                  <a:pt x="174129" y="0"/>
                </a:cubicBezTo>
                <a:lnTo>
                  <a:pt x="187523" y="0"/>
                </a:lnTo>
                <a:cubicBezTo>
                  <a:pt x="204769" y="0"/>
                  <a:pt x="218777" y="14008"/>
                  <a:pt x="218777" y="31254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1757363" y="5305425"/>
            <a:ext cx="2781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1.76T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795463" y="5686425"/>
            <a:ext cx="2705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GPT-4参数规模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-720000">
            <a:off x="5653636" y="4367752"/>
            <a:ext cx="742950" cy="742950"/>
          </a:xfrm>
          <a:custGeom>
            <a:avLst/>
            <a:gdLst/>
            <a:ahLst/>
            <a:cxnLst/>
            <a:rect l="l" t="t" r="r" b="b"/>
            <a:pathLst>
              <a:path w="742950" h="742950">
                <a:moveTo>
                  <a:pt x="114303" y="0"/>
                </a:moveTo>
                <a:lnTo>
                  <a:pt x="628647" y="0"/>
                </a:lnTo>
                <a:cubicBezTo>
                  <a:pt x="691733" y="0"/>
                  <a:pt x="742950" y="51217"/>
                  <a:pt x="742950" y="114303"/>
                </a:cubicBezTo>
                <a:lnTo>
                  <a:pt x="742950" y="628647"/>
                </a:lnTo>
                <a:cubicBezTo>
                  <a:pt x="742950" y="691733"/>
                  <a:pt x="691733" y="742950"/>
                  <a:pt x="628647" y="742950"/>
                </a:cubicBezTo>
                <a:lnTo>
                  <a:pt x="114303" y="742950"/>
                </a:lnTo>
                <a:cubicBezTo>
                  <a:pt x="51217" y="742950"/>
                  <a:pt x="0" y="691733"/>
                  <a:pt x="0" y="62864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FFFF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5955506" y="46672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96397" y="156270"/>
                </a:moveTo>
                <a:lnTo>
                  <a:pt x="89855" y="156270"/>
                </a:lnTo>
                <a:cubicBezTo>
                  <a:pt x="91473" y="192267"/>
                  <a:pt x="99454" y="225419"/>
                  <a:pt x="110784" y="249696"/>
                </a:cubicBezTo>
                <a:cubicBezTo>
                  <a:pt x="117146" y="263370"/>
                  <a:pt x="124011" y="273025"/>
                  <a:pt x="130373" y="278941"/>
                </a:cubicBezTo>
                <a:cubicBezTo>
                  <a:pt x="136624" y="284801"/>
                  <a:pt x="140922" y="285750"/>
                  <a:pt x="143154" y="285750"/>
                </a:cubicBezTo>
                <a:cubicBezTo>
                  <a:pt x="145386" y="285750"/>
                  <a:pt x="149684" y="284801"/>
                  <a:pt x="155935" y="278941"/>
                </a:cubicBezTo>
                <a:cubicBezTo>
                  <a:pt x="162297" y="273025"/>
                  <a:pt x="169162" y="263314"/>
                  <a:pt x="175524" y="249696"/>
                </a:cubicBezTo>
                <a:cubicBezTo>
                  <a:pt x="186854" y="225419"/>
                  <a:pt x="194835" y="192267"/>
                  <a:pt x="196453" y="156270"/>
                </a:cubicBezTo>
                <a:close/>
                <a:moveTo>
                  <a:pt x="89799" y="129480"/>
                </a:moveTo>
                <a:lnTo>
                  <a:pt x="196342" y="129480"/>
                </a:lnTo>
                <a:cubicBezTo>
                  <a:pt x="194779" y="93483"/>
                  <a:pt x="186798" y="60331"/>
                  <a:pt x="175468" y="36054"/>
                </a:cubicBezTo>
                <a:cubicBezTo>
                  <a:pt x="169106" y="22436"/>
                  <a:pt x="162241" y="12725"/>
                  <a:pt x="155879" y="6809"/>
                </a:cubicBezTo>
                <a:cubicBezTo>
                  <a:pt x="149628" y="949"/>
                  <a:pt x="145331" y="0"/>
                  <a:pt x="143098" y="0"/>
                </a:cubicBezTo>
                <a:cubicBezTo>
                  <a:pt x="140866" y="0"/>
                  <a:pt x="136568" y="949"/>
                  <a:pt x="130318" y="6809"/>
                </a:cubicBezTo>
                <a:cubicBezTo>
                  <a:pt x="123955" y="12725"/>
                  <a:pt x="117091" y="22436"/>
                  <a:pt x="110728" y="36054"/>
                </a:cubicBezTo>
                <a:cubicBezTo>
                  <a:pt x="99399" y="60331"/>
                  <a:pt x="91418" y="93483"/>
                  <a:pt x="89799" y="129480"/>
                </a:cubicBezTo>
                <a:close/>
                <a:moveTo>
                  <a:pt x="63010" y="129480"/>
                </a:moveTo>
                <a:cubicBezTo>
                  <a:pt x="64963" y="81707"/>
                  <a:pt x="77298" y="37337"/>
                  <a:pt x="95324" y="8204"/>
                </a:cubicBezTo>
                <a:cubicBezTo>
                  <a:pt x="43923" y="26398"/>
                  <a:pt x="6083" y="73223"/>
                  <a:pt x="837" y="129480"/>
                </a:cubicBezTo>
                <a:lnTo>
                  <a:pt x="63010" y="129480"/>
                </a:lnTo>
                <a:close/>
                <a:moveTo>
                  <a:pt x="837" y="156270"/>
                </a:moveTo>
                <a:cubicBezTo>
                  <a:pt x="6083" y="212527"/>
                  <a:pt x="43923" y="259352"/>
                  <a:pt x="95324" y="277546"/>
                </a:cubicBezTo>
                <a:cubicBezTo>
                  <a:pt x="77298" y="248413"/>
                  <a:pt x="64963" y="204043"/>
                  <a:pt x="63010" y="156270"/>
                </a:cubicBezTo>
                <a:lnTo>
                  <a:pt x="837" y="156270"/>
                </a:lnTo>
                <a:close/>
                <a:moveTo>
                  <a:pt x="223186" y="156270"/>
                </a:moveTo>
                <a:cubicBezTo>
                  <a:pt x="221233" y="204043"/>
                  <a:pt x="208899" y="248413"/>
                  <a:pt x="190872" y="277546"/>
                </a:cubicBezTo>
                <a:cubicBezTo>
                  <a:pt x="242274" y="259296"/>
                  <a:pt x="280113" y="212527"/>
                  <a:pt x="285359" y="156270"/>
                </a:cubicBezTo>
                <a:lnTo>
                  <a:pt x="223186" y="156270"/>
                </a:lnTo>
                <a:close/>
                <a:moveTo>
                  <a:pt x="285359" y="129480"/>
                </a:moveTo>
                <a:cubicBezTo>
                  <a:pt x="280113" y="73223"/>
                  <a:pt x="242274" y="26398"/>
                  <a:pt x="190872" y="8204"/>
                </a:cubicBezTo>
                <a:cubicBezTo>
                  <a:pt x="208899" y="37337"/>
                  <a:pt x="221233" y="81707"/>
                  <a:pt x="223186" y="129480"/>
                </a:cubicBezTo>
                <a:lnTo>
                  <a:pt x="285359" y="129480"/>
                </a:ln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17" name="Text 14"/>
          <p:cNvSpPr/>
          <p:nvPr/>
        </p:nvSpPr>
        <p:spPr>
          <a:xfrm>
            <a:off x="4703763" y="5305425"/>
            <a:ext cx="2781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47%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741863" y="5686425"/>
            <a:ext cx="2705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MaaS市场占比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720000">
            <a:off x="8600037" y="4367752"/>
            <a:ext cx="742950" cy="742950"/>
          </a:xfrm>
          <a:custGeom>
            <a:avLst/>
            <a:gdLst/>
            <a:ahLst/>
            <a:cxnLst/>
            <a:rect l="l" t="t" r="r" b="b"/>
            <a:pathLst>
              <a:path w="742950" h="742950">
                <a:moveTo>
                  <a:pt x="114303" y="0"/>
                </a:moveTo>
                <a:lnTo>
                  <a:pt x="628647" y="0"/>
                </a:lnTo>
                <a:cubicBezTo>
                  <a:pt x="691733" y="0"/>
                  <a:pt x="742950" y="51217"/>
                  <a:pt x="742950" y="114303"/>
                </a:cubicBezTo>
                <a:lnTo>
                  <a:pt x="742950" y="628647"/>
                </a:lnTo>
                <a:cubicBezTo>
                  <a:pt x="742950" y="691733"/>
                  <a:pt x="691733" y="742950"/>
                  <a:pt x="628647" y="742950"/>
                </a:cubicBezTo>
                <a:lnTo>
                  <a:pt x="114303" y="742950"/>
                </a:lnTo>
                <a:cubicBezTo>
                  <a:pt x="51217" y="742950"/>
                  <a:pt x="0" y="691733"/>
                  <a:pt x="0" y="62864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8A2BE2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8901907" y="46672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1438" y="178594"/>
                </a:moveTo>
                <a:lnTo>
                  <a:pt x="13674" y="178594"/>
                </a:lnTo>
                <a:cubicBezTo>
                  <a:pt x="-223" y="178594"/>
                  <a:pt x="-8762" y="163469"/>
                  <a:pt x="-1619" y="151526"/>
                </a:cubicBezTo>
                <a:lnTo>
                  <a:pt x="27905" y="102301"/>
                </a:lnTo>
                <a:cubicBezTo>
                  <a:pt x="32761" y="94208"/>
                  <a:pt x="41467" y="89297"/>
                  <a:pt x="50899" y="89297"/>
                </a:cubicBezTo>
                <a:lnTo>
                  <a:pt x="103919" y="89297"/>
                </a:lnTo>
                <a:cubicBezTo>
                  <a:pt x="146391" y="17357"/>
                  <a:pt x="209736" y="13729"/>
                  <a:pt x="252096" y="19924"/>
                </a:cubicBezTo>
                <a:cubicBezTo>
                  <a:pt x="259240" y="20985"/>
                  <a:pt x="264821" y="26566"/>
                  <a:pt x="265826" y="33654"/>
                </a:cubicBezTo>
                <a:cubicBezTo>
                  <a:pt x="272021" y="76014"/>
                  <a:pt x="268393" y="139359"/>
                  <a:pt x="196453" y="181831"/>
                </a:cubicBezTo>
                <a:lnTo>
                  <a:pt x="196453" y="234851"/>
                </a:lnTo>
                <a:cubicBezTo>
                  <a:pt x="196453" y="244283"/>
                  <a:pt x="191542" y="252989"/>
                  <a:pt x="183449" y="257845"/>
                </a:cubicBezTo>
                <a:lnTo>
                  <a:pt x="134224" y="287369"/>
                </a:lnTo>
                <a:cubicBezTo>
                  <a:pt x="122337" y="294512"/>
                  <a:pt x="107156" y="285917"/>
                  <a:pt x="107156" y="272076"/>
                </a:cubicBezTo>
                <a:lnTo>
                  <a:pt x="107156" y="214313"/>
                </a:lnTo>
                <a:cubicBezTo>
                  <a:pt x="107156" y="194611"/>
                  <a:pt x="91139" y="178594"/>
                  <a:pt x="71438" y="178594"/>
                </a:cubicBezTo>
                <a:lnTo>
                  <a:pt x="71382" y="178594"/>
                </a:lnTo>
                <a:close/>
                <a:moveTo>
                  <a:pt x="223242" y="89297"/>
                </a:moveTo>
                <a:cubicBezTo>
                  <a:pt x="223242" y="74512"/>
                  <a:pt x="211238" y="62508"/>
                  <a:pt x="196453" y="62508"/>
                </a:cubicBezTo>
                <a:cubicBezTo>
                  <a:pt x="181668" y="62508"/>
                  <a:pt x="169664" y="74512"/>
                  <a:pt x="169664" y="89297"/>
                </a:cubicBezTo>
                <a:cubicBezTo>
                  <a:pt x="169664" y="104082"/>
                  <a:pt x="181668" y="116086"/>
                  <a:pt x="196453" y="116086"/>
                </a:cubicBezTo>
                <a:cubicBezTo>
                  <a:pt x="211238" y="116086"/>
                  <a:pt x="223242" y="104082"/>
                  <a:pt x="223242" y="89297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21" name="Text 18"/>
          <p:cNvSpPr/>
          <p:nvPr/>
        </p:nvSpPr>
        <p:spPr>
          <a:xfrm>
            <a:off x="7650163" y="5305425"/>
            <a:ext cx="2781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5x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688263" y="5686425"/>
            <a:ext cx="2705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内容创作效率提升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4872930" y="6181725"/>
            <a:ext cx="2447925" cy="647700"/>
          </a:xfrm>
          <a:custGeom>
            <a:avLst/>
            <a:gdLst/>
            <a:ahLst/>
            <a:cxnLst/>
            <a:rect l="l" t="t" r="r" b="b"/>
            <a:pathLst>
              <a:path w="2447925" h="647700">
                <a:moveTo>
                  <a:pt x="114300" y="0"/>
                </a:moveTo>
                <a:lnTo>
                  <a:pt x="2333625" y="0"/>
                </a:lnTo>
                <a:cubicBezTo>
                  <a:pt x="2396751" y="0"/>
                  <a:pt x="2447925" y="51174"/>
                  <a:pt x="2447925" y="114300"/>
                </a:cubicBezTo>
                <a:lnTo>
                  <a:pt x="2447925" y="533400"/>
                </a:lnTo>
                <a:cubicBezTo>
                  <a:pt x="2447925" y="596526"/>
                  <a:pt x="2396751" y="647700"/>
                  <a:pt x="2333625" y="647700"/>
                </a:cubicBezTo>
                <a:lnTo>
                  <a:pt x="114300" y="647700"/>
                </a:lnTo>
                <a:cubicBezTo>
                  <a:pt x="51216" y="647700"/>
                  <a:pt x="0" y="596484"/>
                  <a:pt x="0" y="5334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50000">
                <a:srgbClr val="00FFFF"/>
              </a:gs>
              <a:gs pos="100000">
                <a:srgbClr val="8A2BE2"/>
              </a:gs>
            </a:gsLst>
            <a:lin ang="0" scaled="1"/>
          </a:gradFill>
          <a:ln/>
        </p:spPr>
      </p:sp>
      <p:sp>
        <p:nvSpPr>
          <p:cNvPr id="24" name="Shape 21"/>
          <p:cNvSpPr/>
          <p:nvPr/>
        </p:nvSpPr>
        <p:spPr>
          <a:xfrm>
            <a:off x="4891980" y="6200775"/>
            <a:ext cx="2409825" cy="609600"/>
          </a:xfrm>
          <a:custGeom>
            <a:avLst/>
            <a:gdLst/>
            <a:ahLst/>
            <a:cxnLst/>
            <a:rect l="l" t="t" r="r" b="b"/>
            <a:pathLst>
              <a:path w="2409825" h="609600">
                <a:moveTo>
                  <a:pt x="114300" y="0"/>
                </a:moveTo>
                <a:lnTo>
                  <a:pt x="2295525" y="0"/>
                </a:lnTo>
                <a:cubicBezTo>
                  <a:pt x="2358609" y="0"/>
                  <a:pt x="2409825" y="51216"/>
                  <a:pt x="2409825" y="114300"/>
                </a:cubicBezTo>
                <a:lnTo>
                  <a:pt x="2409825" y="495300"/>
                </a:lnTo>
                <a:cubicBezTo>
                  <a:pt x="2409825" y="558384"/>
                  <a:pt x="2358609" y="609600"/>
                  <a:pt x="2295525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1A1A1D"/>
          </a:solidFill>
          <a:ln/>
        </p:spPr>
      </p:sp>
      <p:sp>
        <p:nvSpPr>
          <p:cNvPr id="25" name="Text 22"/>
          <p:cNvSpPr/>
          <p:nvPr/>
        </p:nvSpPr>
        <p:spPr>
          <a:xfrm>
            <a:off x="5215830" y="6353175"/>
            <a:ext cx="1762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gradFill rotWithShape="1" flip="none">
                  <a:gsLst>
                    <a:gs pos="0">
                      <a:srgbClr val="8A2BE2"/>
                    </a:gs>
                    <a:gs pos="100000">
                      <a:srgbClr val="00FFFF"/>
                    </a:gs>
                  </a:gsLst>
                  <a:lin ang="0" scaled="1"/>
                </a:gra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探索不止，未来可期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923631" y="60102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33337" y="0"/>
                </a:moveTo>
                <a:cubicBezTo>
                  <a:pt x="37947" y="0"/>
                  <a:pt x="41672" y="3724"/>
                  <a:pt x="41672" y="8334"/>
                </a:cubicBezTo>
                <a:lnTo>
                  <a:pt x="41672" y="16669"/>
                </a:lnTo>
                <a:lnTo>
                  <a:pt x="75009" y="16669"/>
                </a:lnTo>
                <a:lnTo>
                  <a:pt x="75009" y="8334"/>
                </a:lnTo>
                <a:cubicBezTo>
                  <a:pt x="75009" y="3724"/>
                  <a:pt x="78734" y="0"/>
                  <a:pt x="83344" y="0"/>
                </a:cubicBezTo>
                <a:cubicBezTo>
                  <a:pt x="87954" y="0"/>
                  <a:pt x="91678" y="3724"/>
                  <a:pt x="91678" y="8334"/>
                </a:cubicBezTo>
                <a:lnTo>
                  <a:pt x="91678" y="16669"/>
                </a:lnTo>
                <a:lnTo>
                  <a:pt x="100013" y="16669"/>
                </a:lnTo>
                <a:cubicBezTo>
                  <a:pt x="109206" y="16669"/>
                  <a:pt x="116681" y="24144"/>
                  <a:pt x="116681" y="33337"/>
                </a:cubicBezTo>
                <a:lnTo>
                  <a:pt x="116681" y="108347"/>
                </a:lnTo>
                <a:cubicBezTo>
                  <a:pt x="116681" y="117541"/>
                  <a:pt x="109206" y="125016"/>
                  <a:pt x="100013" y="125016"/>
                </a:cubicBezTo>
                <a:lnTo>
                  <a:pt x="16669" y="125016"/>
                </a:lnTo>
                <a:cubicBezTo>
                  <a:pt x="7475" y="125016"/>
                  <a:pt x="0" y="117541"/>
                  <a:pt x="0" y="108347"/>
                </a:cubicBezTo>
                <a:lnTo>
                  <a:pt x="0" y="33337"/>
                </a:lnTo>
                <a:cubicBezTo>
                  <a:pt x="0" y="24144"/>
                  <a:pt x="7475" y="16669"/>
                  <a:pt x="16669" y="16669"/>
                </a:cubicBezTo>
                <a:lnTo>
                  <a:pt x="25003" y="16669"/>
                </a:lnTo>
                <a:lnTo>
                  <a:pt x="25003" y="8334"/>
                </a:lnTo>
                <a:cubicBezTo>
                  <a:pt x="25003" y="3724"/>
                  <a:pt x="28728" y="0"/>
                  <a:pt x="33337" y="0"/>
                </a:cubicBezTo>
                <a:close/>
                <a:moveTo>
                  <a:pt x="16669" y="62508"/>
                </a:moveTo>
                <a:lnTo>
                  <a:pt x="16669" y="70842"/>
                </a:lnTo>
                <a:cubicBezTo>
                  <a:pt x="16669" y="73134"/>
                  <a:pt x="18544" y="75009"/>
                  <a:pt x="20836" y="75009"/>
                </a:cubicBezTo>
                <a:lnTo>
                  <a:pt x="29170" y="75009"/>
                </a:lnTo>
                <a:cubicBezTo>
                  <a:pt x="31462" y="75009"/>
                  <a:pt x="33337" y="73134"/>
                  <a:pt x="33337" y="70842"/>
                </a:cubicBezTo>
                <a:lnTo>
                  <a:pt x="33337" y="62508"/>
                </a:lnTo>
                <a:cubicBezTo>
                  <a:pt x="33337" y="60216"/>
                  <a:pt x="31462" y="58341"/>
                  <a:pt x="29170" y="58341"/>
                </a:cubicBezTo>
                <a:lnTo>
                  <a:pt x="20836" y="58341"/>
                </a:lnTo>
                <a:cubicBezTo>
                  <a:pt x="18544" y="58341"/>
                  <a:pt x="16669" y="60216"/>
                  <a:pt x="16669" y="62508"/>
                </a:cubicBezTo>
                <a:close/>
                <a:moveTo>
                  <a:pt x="50006" y="62508"/>
                </a:moveTo>
                <a:lnTo>
                  <a:pt x="50006" y="70842"/>
                </a:lnTo>
                <a:cubicBezTo>
                  <a:pt x="50006" y="73134"/>
                  <a:pt x="51881" y="75009"/>
                  <a:pt x="54173" y="75009"/>
                </a:cubicBezTo>
                <a:lnTo>
                  <a:pt x="62508" y="75009"/>
                </a:lnTo>
                <a:cubicBezTo>
                  <a:pt x="64800" y="75009"/>
                  <a:pt x="66675" y="73134"/>
                  <a:pt x="66675" y="70842"/>
                </a:cubicBezTo>
                <a:lnTo>
                  <a:pt x="66675" y="62508"/>
                </a:lnTo>
                <a:cubicBezTo>
                  <a:pt x="66675" y="60216"/>
                  <a:pt x="64800" y="58341"/>
                  <a:pt x="62508" y="58341"/>
                </a:cubicBezTo>
                <a:lnTo>
                  <a:pt x="54173" y="58341"/>
                </a:lnTo>
                <a:cubicBezTo>
                  <a:pt x="51881" y="58341"/>
                  <a:pt x="50006" y="60216"/>
                  <a:pt x="50006" y="62508"/>
                </a:cubicBezTo>
                <a:close/>
                <a:moveTo>
                  <a:pt x="87511" y="58341"/>
                </a:moveTo>
                <a:cubicBezTo>
                  <a:pt x="85219" y="58341"/>
                  <a:pt x="83344" y="60216"/>
                  <a:pt x="83344" y="62508"/>
                </a:cubicBezTo>
                <a:lnTo>
                  <a:pt x="83344" y="70842"/>
                </a:lnTo>
                <a:cubicBezTo>
                  <a:pt x="83344" y="73134"/>
                  <a:pt x="85219" y="75009"/>
                  <a:pt x="87511" y="75009"/>
                </a:cubicBezTo>
                <a:lnTo>
                  <a:pt x="95845" y="75009"/>
                </a:lnTo>
                <a:cubicBezTo>
                  <a:pt x="98137" y="75009"/>
                  <a:pt x="100013" y="73134"/>
                  <a:pt x="100013" y="70842"/>
                </a:cubicBezTo>
                <a:lnTo>
                  <a:pt x="100013" y="62508"/>
                </a:lnTo>
                <a:cubicBezTo>
                  <a:pt x="100013" y="60216"/>
                  <a:pt x="98137" y="58341"/>
                  <a:pt x="95845" y="58341"/>
                </a:cubicBezTo>
                <a:lnTo>
                  <a:pt x="87511" y="58341"/>
                </a:lnTo>
                <a:close/>
                <a:moveTo>
                  <a:pt x="16669" y="95845"/>
                </a:moveTo>
                <a:lnTo>
                  <a:pt x="16669" y="104180"/>
                </a:lnTo>
                <a:cubicBezTo>
                  <a:pt x="16669" y="106472"/>
                  <a:pt x="18544" y="108347"/>
                  <a:pt x="20836" y="108347"/>
                </a:cubicBezTo>
                <a:lnTo>
                  <a:pt x="29170" y="108347"/>
                </a:lnTo>
                <a:cubicBezTo>
                  <a:pt x="31462" y="108347"/>
                  <a:pt x="33337" y="106472"/>
                  <a:pt x="33337" y="104180"/>
                </a:cubicBezTo>
                <a:lnTo>
                  <a:pt x="33337" y="95845"/>
                </a:lnTo>
                <a:cubicBezTo>
                  <a:pt x="33337" y="93553"/>
                  <a:pt x="31462" y="91678"/>
                  <a:pt x="29170" y="91678"/>
                </a:cubicBezTo>
                <a:lnTo>
                  <a:pt x="20836" y="91678"/>
                </a:lnTo>
                <a:cubicBezTo>
                  <a:pt x="18544" y="91678"/>
                  <a:pt x="16669" y="93553"/>
                  <a:pt x="16669" y="95845"/>
                </a:cubicBezTo>
                <a:close/>
                <a:moveTo>
                  <a:pt x="54173" y="91678"/>
                </a:moveTo>
                <a:cubicBezTo>
                  <a:pt x="51881" y="91678"/>
                  <a:pt x="50006" y="93553"/>
                  <a:pt x="50006" y="95845"/>
                </a:cubicBezTo>
                <a:lnTo>
                  <a:pt x="50006" y="104180"/>
                </a:lnTo>
                <a:cubicBezTo>
                  <a:pt x="50006" y="106472"/>
                  <a:pt x="51881" y="108347"/>
                  <a:pt x="54173" y="108347"/>
                </a:cubicBezTo>
                <a:lnTo>
                  <a:pt x="62508" y="108347"/>
                </a:lnTo>
                <a:cubicBezTo>
                  <a:pt x="64800" y="108347"/>
                  <a:pt x="66675" y="106472"/>
                  <a:pt x="66675" y="104180"/>
                </a:cubicBezTo>
                <a:lnTo>
                  <a:pt x="66675" y="95845"/>
                </a:lnTo>
                <a:cubicBezTo>
                  <a:pt x="66675" y="93553"/>
                  <a:pt x="64800" y="91678"/>
                  <a:pt x="62508" y="91678"/>
                </a:cubicBezTo>
                <a:lnTo>
                  <a:pt x="54173" y="91678"/>
                </a:lnTo>
                <a:close/>
                <a:moveTo>
                  <a:pt x="83344" y="95845"/>
                </a:moveTo>
                <a:lnTo>
                  <a:pt x="83344" y="104180"/>
                </a:lnTo>
                <a:cubicBezTo>
                  <a:pt x="83344" y="106472"/>
                  <a:pt x="85219" y="108347"/>
                  <a:pt x="87511" y="108347"/>
                </a:cubicBezTo>
                <a:lnTo>
                  <a:pt x="95845" y="108347"/>
                </a:lnTo>
                <a:cubicBezTo>
                  <a:pt x="98137" y="108347"/>
                  <a:pt x="100013" y="106472"/>
                  <a:pt x="100013" y="104180"/>
                </a:cubicBezTo>
                <a:lnTo>
                  <a:pt x="100013" y="95845"/>
                </a:lnTo>
                <a:cubicBezTo>
                  <a:pt x="100013" y="93553"/>
                  <a:pt x="98137" y="91678"/>
                  <a:pt x="95845" y="91678"/>
                </a:cubicBezTo>
                <a:lnTo>
                  <a:pt x="87511" y="91678"/>
                </a:lnTo>
                <a:cubicBezTo>
                  <a:pt x="85219" y="91678"/>
                  <a:pt x="83344" y="93553"/>
                  <a:pt x="83344" y="95845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27" name="Text 24"/>
          <p:cNvSpPr/>
          <p:nvPr/>
        </p:nvSpPr>
        <p:spPr>
          <a:xfrm>
            <a:off x="5105797" y="5981700"/>
            <a:ext cx="695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2025年1月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6019006" y="60102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6669" y="16669"/>
                </a:moveTo>
                <a:cubicBezTo>
                  <a:pt x="16669" y="12059"/>
                  <a:pt x="12944" y="8334"/>
                  <a:pt x="8334" y="8334"/>
                </a:cubicBezTo>
                <a:cubicBezTo>
                  <a:pt x="3724" y="8334"/>
                  <a:pt x="0" y="12059"/>
                  <a:pt x="0" y="16669"/>
                </a:cubicBezTo>
                <a:lnTo>
                  <a:pt x="0" y="104180"/>
                </a:lnTo>
                <a:cubicBezTo>
                  <a:pt x="0" y="115692"/>
                  <a:pt x="9324" y="125016"/>
                  <a:pt x="20836" y="125016"/>
                </a:cubicBezTo>
                <a:lnTo>
                  <a:pt x="125016" y="125016"/>
                </a:lnTo>
                <a:cubicBezTo>
                  <a:pt x="129626" y="125016"/>
                  <a:pt x="133350" y="121291"/>
                  <a:pt x="133350" y="116681"/>
                </a:cubicBezTo>
                <a:cubicBezTo>
                  <a:pt x="133350" y="112071"/>
                  <a:pt x="129626" y="108347"/>
                  <a:pt x="125016" y="108347"/>
                </a:cubicBezTo>
                <a:lnTo>
                  <a:pt x="20836" y="108347"/>
                </a:lnTo>
                <a:cubicBezTo>
                  <a:pt x="18544" y="108347"/>
                  <a:pt x="16669" y="106472"/>
                  <a:pt x="16669" y="104180"/>
                </a:cubicBezTo>
                <a:lnTo>
                  <a:pt x="16669" y="16669"/>
                </a:lnTo>
                <a:close/>
                <a:moveTo>
                  <a:pt x="122567" y="39224"/>
                </a:moveTo>
                <a:cubicBezTo>
                  <a:pt x="125823" y="35968"/>
                  <a:pt x="125823" y="30681"/>
                  <a:pt x="122567" y="27425"/>
                </a:cubicBezTo>
                <a:cubicBezTo>
                  <a:pt x="119312" y="24170"/>
                  <a:pt x="114025" y="24170"/>
                  <a:pt x="110769" y="27425"/>
                </a:cubicBezTo>
                <a:lnTo>
                  <a:pt x="83344" y="54877"/>
                </a:lnTo>
                <a:lnTo>
                  <a:pt x="68394" y="39953"/>
                </a:lnTo>
                <a:cubicBezTo>
                  <a:pt x="65138" y="36697"/>
                  <a:pt x="59851" y="36697"/>
                  <a:pt x="56596" y="39953"/>
                </a:cubicBezTo>
                <a:lnTo>
                  <a:pt x="31592" y="64956"/>
                </a:lnTo>
                <a:cubicBezTo>
                  <a:pt x="28337" y="68212"/>
                  <a:pt x="28337" y="73499"/>
                  <a:pt x="31592" y="76754"/>
                </a:cubicBezTo>
                <a:cubicBezTo>
                  <a:pt x="34848" y="80010"/>
                  <a:pt x="40135" y="80010"/>
                  <a:pt x="43391" y="76754"/>
                </a:cubicBezTo>
                <a:lnTo>
                  <a:pt x="62508" y="57637"/>
                </a:lnTo>
                <a:lnTo>
                  <a:pt x="77458" y="72587"/>
                </a:lnTo>
                <a:cubicBezTo>
                  <a:pt x="80713" y="75843"/>
                  <a:pt x="86000" y="75843"/>
                  <a:pt x="89256" y="72587"/>
                </a:cubicBezTo>
                <a:lnTo>
                  <a:pt x="122593" y="39250"/>
                </a:ln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29" name="Text 26"/>
          <p:cNvSpPr/>
          <p:nvPr/>
        </p:nvSpPr>
        <p:spPr>
          <a:xfrm>
            <a:off x="6209506" y="5981700"/>
            <a:ext cx="1123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生成式AI研究报告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0" y="0"/>
                </a:moveTo>
                <a:lnTo>
                  <a:pt x="76200" y="0"/>
                </a:lnTo>
                <a:lnTo>
                  <a:pt x="76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0">
                <a:srgbClr val="FFFFFF"/>
              </a:gs>
              <a:gs pos="100000">
                <a:srgbClr val="00FFF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609600" y="457200"/>
            <a:ext cx="9620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目录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1104900"/>
            <a:ext cx="11287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175" y="1679575"/>
            <a:ext cx="5597525" cy="1444625"/>
          </a:xfrm>
          <a:custGeom>
            <a:avLst/>
            <a:gdLst/>
            <a:ahLst/>
            <a:cxnLst/>
            <a:rect l="l" t="t" r="r" b="b"/>
            <a:pathLst>
              <a:path w="5597525" h="1444625">
                <a:moveTo>
                  <a:pt x="114299" y="0"/>
                </a:moveTo>
                <a:lnTo>
                  <a:pt x="5483226" y="0"/>
                </a:lnTo>
                <a:cubicBezTo>
                  <a:pt x="5546352" y="0"/>
                  <a:pt x="5597525" y="51173"/>
                  <a:pt x="5597525" y="114299"/>
                </a:cubicBezTo>
                <a:lnTo>
                  <a:pt x="5597525" y="1330326"/>
                </a:lnTo>
                <a:cubicBezTo>
                  <a:pt x="5597525" y="1393452"/>
                  <a:pt x="5546352" y="1444625"/>
                  <a:pt x="5483226" y="1444625"/>
                </a:cubicBezTo>
                <a:lnTo>
                  <a:pt x="114299" y="1444625"/>
                </a:lnTo>
                <a:cubicBezTo>
                  <a:pt x="51216" y="1444625"/>
                  <a:pt x="0" y="1393409"/>
                  <a:pt x="0" y="1330326"/>
                </a:cubicBezTo>
                <a:lnTo>
                  <a:pt x="0" y="114299"/>
                </a:lnTo>
                <a:cubicBezTo>
                  <a:pt x="0" y="51216"/>
                  <a:pt x="51216" y="0"/>
                  <a:pt x="114299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15950" y="20859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100000">
                <a:srgbClr val="00FFFF"/>
              </a:gs>
            </a:gsLst>
            <a:lin ang="27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772418" y="2219325"/>
            <a:ext cx="4381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77950" y="2085975"/>
            <a:ext cx="331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技术演进与突破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77950" y="2466975"/>
            <a:ext cx="3276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多模态融合、推理能力飞跃、轻量模型赋能终端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13475" y="1679575"/>
            <a:ext cx="5597525" cy="1444625"/>
          </a:xfrm>
          <a:custGeom>
            <a:avLst/>
            <a:gdLst/>
            <a:ahLst/>
            <a:cxnLst/>
            <a:rect l="l" t="t" r="r" b="b"/>
            <a:pathLst>
              <a:path w="5597525" h="1444625">
                <a:moveTo>
                  <a:pt x="114299" y="0"/>
                </a:moveTo>
                <a:lnTo>
                  <a:pt x="5483226" y="0"/>
                </a:lnTo>
                <a:cubicBezTo>
                  <a:pt x="5546352" y="0"/>
                  <a:pt x="5597525" y="51173"/>
                  <a:pt x="5597525" y="114299"/>
                </a:cubicBezTo>
                <a:lnTo>
                  <a:pt x="5597525" y="1330326"/>
                </a:lnTo>
                <a:cubicBezTo>
                  <a:pt x="5597525" y="1393452"/>
                  <a:pt x="5546352" y="1444625"/>
                  <a:pt x="5483226" y="1444625"/>
                </a:cubicBezTo>
                <a:lnTo>
                  <a:pt x="114299" y="1444625"/>
                </a:lnTo>
                <a:cubicBezTo>
                  <a:pt x="51216" y="1444625"/>
                  <a:pt x="0" y="1393409"/>
                  <a:pt x="0" y="1330326"/>
                </a:cubicBezTo>
                <a:lnTo>
                  <a:pt x="0" y="114299"/>
                </a:lnTo>
                <a:cubicBezTo>
                  <a:pt x="0" y="51216"/>
                  <a:pt x="51216" y="0"/>
                  <a:pt x="114299" y="0"/>
                </a:cubicBezTo>
                <a:close/>
              </a:path>
            </a:pathLst>
          </a:custGeom>
          <a:gradFill rotWithShape="1" flip="none">
            <a:gsLst>
              <a:gs pos="0">
                <a:srgbClr val="01FFFF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445250" y="20859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FFFF"/>
              </a:gs>
              <a:gs pos="100000">
                <a:srgbClr val="8A2BE2"/>
              </a:gs>
            </a:gsLst>
            <a:lin ang="27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6575822" y="2219325"/>
            <a:ext cx="495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207250" y="2085975"/>
            <a:ext cx="2990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产业应用全景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07250" y="2466975"/>
            <a:ext cx="29527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AI搜索革命、内容创作、垂直行业深度应用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4175" y="3355975"/>
            <a:ext cx="5597525" cy="1444625"/>
          </a:xfrm>
          <a:custGeom>
            <a:avLst/>
            <a:gdLst/>
            <a:ahLst/>
            <a:cxnLst/>
            <a:rect l="l" t="t" r="r" b="b"/>
            <a:pathLst>
              <a:path w="5597525" h="1444625">
                <a:moveTo>
                  <a:pt x="114299" y="0"/>
                </a:moveTo>
                <a:lnTo>
                  <a:pt x="5483226" y="0"/>
                </a:lnTo>
                <a:cubicBezTo>
                  <a:pt x="5546352" y="0"/>
                  <a:pt x="5597525" y="51173"/>
                  <a:pt x="5597525" y="114299"/>
                </a:cubicBezTo>
                <a:lnTo>
                  <a:pt x="5597525" y="1330326"/>
                </a:lnTo>
                <a:cubicBezTo>
                  <a:pt x="5597525" y="1393452"/>
                  <a:pt x="5546352" y="1444625"/>
                  <a:pt x="5483226" y="1444625"/>
                </a:cubicBezTo>
                <a:lnTo>
                  <a:pt x="114299" y="1444625"/>
                </a:lnTo>
                <a:cubicBezTo>
                  <a:pt x="51216" y="1444625"/>
                  <a:pt x="0" y="1393409"/>
                  <a:pt x="0" y="1330326"/>
                </a:cubicBezTo>
                <a:lnTo>
                  <a:pt x="0" y="114299"/>
                </a:lnTo>
                <a:cubicBezTo>
                  <a:pt x="0" y="51216"/>
                  <a:pt x="51216" y="0"/>
                  <a:pt x="114299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15950" y="37623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100000">
                <a:srgbClr val="00FFFF"/>
              </a:gs>
            </a:gsLst>
            <a:lin ang="2700000" scaled="1"/>
          </a:gradFill>
          <a:ln/>
        </p:spPr>
      </p:sp>
      <p:sp>
        <p:nvSpPr>
          <p:cNvPr id="17" name="Text 15"/>
          <p:cNvSpPr/>
          <p:nvPr/>
        </p:nvSpPr>
        <p:spPr>
          <a:xfrm>
            <a:off x="745232" y="3895725"/>
            <a:ext cx="495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377950" y="3762375"/>
            <a:ext cx="2914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大模型技术对决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377950" y="4143375"/>
            <a:ext cx="28765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GPT、Claude、Gemini三大阵营性能博弈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13475" y="3355975"/>
            <a:ext cx="5597525" cy="1444625"/>
          </a:xfrm>
          <a:custGeom>
            <a:avLst/>
            <a:gdLst/>
            <a:ahLst/>
            <a:cxnLst/>
            <a:rect l="l" t="t" r="r" b="b"/>
            <a:pathLst>
              <a:path w="5597525" h="1444625">
                <a:moveTo>
                  <a:pt x="114299" y="0"/>
                </a:moveTo>
                <a:lnTo>
                  <a:pt x="5483226" y="0"/>
                </a:lnTo>
                <a:cubicBezTo>
                  <a:pt x="5546352" y="0"/>
                  <a:pt x="5597525" y="51173"/>
                  <a:pt x="5597525" y="114299"/>
                </a:cubicBezTo>
                <a:lnTo>
                  <a:pt x="5597525" y="1330326"/>
                </a:lnTo>
                <a:cubicBezTo>
                  <a:pt x="5597525" y="1393452"/>
                  <a:pt x="5546352" y="1444625"/>
                  <a:pt x="5483226" y="1444625"/>
                </a:cubicBezTo>
                <a:lnTo>
                  <a:pt x="114299" y="1444625"/>
                </a:lnTo>
                <a:cubicBezTo>
                  <a:pt x="51216" y="1444625"/>
                  <a:pt x="0" y="1393409"/>
                  <a:pt x="0" y="1330326"/>
                </a:cubicBezTo>
                <a:lnTo>
                  <a:pt x="0" y="114299"/>
                </a:lnTo>
                <a:cubicBezTo>
                  <a:pt x="0" y="51216"/>
                  <a:pt x="51216" y="0"/>
                  <a:pt x="114299" y="0"/>
                </a:cubicBezTo>
                <a:close/>
              </a:path>
            </a:pathLst>
          </a:custGeom>
          <a:gradFill rotWithShape="1" flip="none">
            <a:gsLst>
              <a:gs pos="0">
                <a:srgbClr val="01FFFF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445250" y="37623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FFFF"/>
              </a:gs>
              <a:gs pos="100000">
                <a:srgbClr val="8A2BE2"/>
              </a:gs>
            </a:gsLst>
            <a:lin ang="270000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6574731" y="3895725"/>
            <a:ext cx="495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207250" y="3762375"/>
            <a:ext cx="2676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商业模式重构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207250" y="4143375"/>
            <a:ext cx="26384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MaaS崛起、SaaS革新、成本优化突破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4175" y="5032375"/>
            <a:ext cx="11426825" cy="1444625"/>
          </a:xfrm>
          <a:custGeom>
            <a:avLst/>
            <a:gdLst/>
            <a:ahLst/>
            <a:cxnLst/>
            <a:rect l="l" t="t" r="r" b="b"/>
            <a:pathLst>
              <a:path w="11426825" h="1444625">
                <a:moveTo>
                  <a:pt x="114299" y="0"/>
                </a:moveTo>
                <a:lnTo>
                  <a:pt x="11312526" y="0"/>
                </a:lnTo>
                <a:cubicBezTo>
                  <a:pt x="11375652" y="0"/>
                  <a:pt x="11426825" y="51173"/>
                  <a:pt x="11426825" y="114299"/>
                </a:cubicBezTo>
                <a:lnTo>
                  <a:pt x="11426825" y="1330326"/>
                </a:lnTo>
                <a:cubicBezTo>
                  <a:pt x="11426825" y="1393452"/>
                  <a:pt x="11375652" y="1444625"/>
                  <a:pt x="11312526" y="1444625"/>
                </a:cubicBezTo>
                <a:lnTo>
                  <a:pt x="114299" y="1444625"/>
                </a:lnTo>
                <a:cubicBezTo>
                  <a:pt x="51216" y="1444625"/>
                  <a:pt x="0" y="1393409"/>
                  <a:pt x="0" y="1330326"/>
                </a:cubicBezTo>
                <a:lnTo>
                  <a:pt x="0" y="114299"/>
                </a:lnTo>
                <a:cubicBezTo>
                  <a:pt x="0" y="51216"/>
                  <a:pt x="51216" y="0"/>
                  <a:pt x="114299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615950" y="54387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100000">
                <a:srgbClr val="00FFFF"/>
              </a:gs>
            </a:gsLst>
            <a:lin ang="2700000" scaled="1"/>
          </a:gradFill>
          <a:ln/>
        </p:spPr>
      </p:sp>
      <p:sp>
        <p:nvSpPr>
          <p:cNvPr id="27" name="Text 25"/>
          <p:cNvSpPr/>
          <p:nvPr/>
        </p:nvSpPr>
        <p:spPr>
          <a:xfrm>
            <a:off x="747216" y="5572125"/>
            <a:ext cx="485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377950" y="5438775"/>
            <a:ext cx="316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未来展望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377950" y="5819775"/>
            <a:ext cx="3124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伦理风险、监管挑战、能源消耗与可持续发展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4a43fe95448d90880e2cd0017d04508bf0a45f8d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178" r="178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D">
                  <a:alpha val="80000"/>
                </a:srgbClr>
              </a:gs>
              <a:gs pos="50000">
                <a:srgbClr val="8A2BE2">
                  <a:alpha val="40000"/>
                </a:srgbClr>
              </a:gs>
              <a:gs pos="100000">
                <a:srgbClr val="1A1A1D">
                  <a:alpha val="9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 rot="720000">
            <a:off x="314984" y="842035"/>
            <a:ext cx="876300" cy="876300"/>
          </a:xfrm>
          <a:custGeom>
            <a:avLst/>
            <a:gdLst/>
            <a:ahLst/>
            <a:cxnLst/>
            <a:rect l="l" t="t" r="r" b="b"/>
            <a:pathLst>
              <a:path w="876300" h="876300">
                <a:moveTo>
                  <a:pt x="114296" y="0"/>
                </a:moveTo>
                <a:lnTo>
                  <a:pt x="762004" y="0"/>
                </a:lnTo>
                <a:cubicBezTo>
                  <a:pt x="825128" y="0"/>
                  <a:pt x="876300" y="51172"/>
                  <a:pt x="876300" y="114296"/>
                </a:cubicBezTo>
                <a:lnTo>
                  <a:pt x="876300" y="762004"/>
                </a:lnTo>
                <a:cubicBezTo>
                  <a:pt x="876300" y="825128"/>
                  <a:pt x="825128" y="876300"/>
                  <a:pt x="762004" y="876300"/>
                </a:cubicBezTo>
                <a:lnTo>
                  <a:pt x="114296" y="876300"/>
                </a:lnTo>
                <a:cubicBezTo>
                  <a:pt x="51172" y="876300"/>
                  <a:pt x="0" y="825128"/>
                  <a:pt x="0" y="762004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00FFF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00869" y="1136650"/>
            <a:ext cx="704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524000" y="1327150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38100" y="0"/>
                </a:moveTo>
                <a:lnTo>
                  <a:pt x="1181100" y="0"/>
                </a:lnTo>
                <a:cubicBezTo>
                  <a:pt x="1202128" y="0"/>
                  <a:pt x="1219200" y="17072"/>
                  <a:pt x="1219200" y="38100"/>
                </a:cubicBezTo>
                <a:lnTo>
                  <a:pt x="1219200" y="38100"/>
                </a:lnTo>
                <a:cubicBezTo>
                  <a:pt x="1219200" y="59128"/>
                  <a:pt x="1202128" y="76200"/>
                  <a:pt x="1181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100000">
                <a:srgbClr val="00FFFF"/>
              </a:gs>
            </a:gsLst>
            <a:lin ang="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381000" y="2127250"/>
            <a:ext cx="118872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技术演进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与突破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641850"/>
            <a:ext cx="6543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从生成工具到生产力引擎的质变之路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4175" y="5445127"/>
            <a:ext cx="1720850" cy="501650"/>
          </a:xfrm>
          <a:custGeom>
            <a:avLst/>
            <a:gdLst/>
            <a:ahLst/>
            <a:cxnLst/>
            <a:rect l="l" t="t" r="r" b="b"/>
            <a:pathLst>
              <a:path w="1720850" h="501650">
                <a:moveTo>
                  <a:pt x="76201" y="0"/>
                </a:moveTo>
                <a:lnTo>
                  <a:pt x="1644649" y="0"/>
                </a:lnTo>
                <a:cubicBezTo>
                  <a:pt x="1686706" y="0"/>
                  <a:pt x="1720850" y="34144"/>
                  <a:pt x="1720850" y="76201"/>
                </a:cubicBezTo>
                <a:lnTo>
                  <a:pt x="1720850" y="425449"/>
                </a:lnTo>
                <a:cubicBezTo>
                  <a:pt x="1720850" y="467506"/>
                  <a:pt x="1686706" y="501650"/>
                  <a:pt x="1644649" y="501650"/>
                </a:cubicBezTo>
                <a:lnTo>
                  <a:pt x="76201" y="501650"/>
                </a:lnTo>
                <a:cubicBezTo>
                  <a:pt x="34144" y="501650"/>
                  <a:pt x="0" y="467506"/>
                  <a:pt x="0" y="4254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8A2BE2">
              <a:alpha val="20000"/>
            </a:srgbClr>
          </a:solidFill>
          <a:ln w="8467">
            <a:solidFill>
              <a:srgbClr val="8A2BE2">
                <a:alpha val="50196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44525" y="55816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1" name="Text 8"/>
          <p:cNvSpPr/>
          <p:nvPr/>
        </p:nvSpPr>
        <p:spPr>
          <a:xfrm>
            <a:off x="1016000" y="5562600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多模态融合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416175" y="5445127"/>
            <a:ext cx="1892300" cy="501650"/>
          </a:xfrm>
          <a:custGeom>
            <a:avLst/>
            <a:gdLst/>
            <a:ahLst/>
            <a:cxnLst/>
            <a:rect l="l" t="t" r="r" b="b"/>
            <a:pathLst>
              <a:path w="1892300" h="501650">
                <a:moveTo>
                  <a:pt x="76201" y="0"/>
                </a:moveTo>
                <a:lnTo>
                  <a:pt x="1816099" y="0"/>
                </a:lnTo>
                <a:cubicBezTo>
                  <a:pt x="1858156" y="0"/>
                  <a:pt x="1892300" y="34144"/>
                  <a:pt x="1892300" y="76201"/>
                </a:cubicBezTo>
                <a:lnTo>
                  <a:pt x="1892300" y="425449"/>
                </a:lnTo>
                <a:cubicBezTo>
                  <a:pt x="1892300" y="467506"/>
                  <a:pt x="1858156" y="501650"/>
                  <a:pt x="1816099" y="501650"/>
                </a:cubicBezTo>
                <a:lnTo>
                  <a:pt x="76201" y="501650"/>
                </a:lnTo>
                <a:cubicBezTo>
                  <a:pt x="34144" y="501650"/>
                  <a:pt x="0" y="467506"/>
                  <a:pt x="0" y="4254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1FFFF">
              <a:alpha val="20000"/>
            </a:srgbClr>
          </a:solidFill>
          <a:ln w="8467">
            <a:solidFill>
              <a:srgbClr val="01FFFF">
                <a:alpha val="50196"/>
              </a:srgbClr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2676525" y="55816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14" name="Text 11"/>
          <p:cNvSpPr/>
          <p:nvPr/>
        </p:nvSpPr>
        <p:spPr>
          <a:xfrm>
            <a:off x="3048000" y="5562600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推理能力飞跃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619625" y="5445127"/>
            <a:ext cx="1549400" cy="501650"/>
          </a:xfrm>
          <a:custGeom>
            <a:avLst/>
            <a:gdLst/>
            <a:ahLst/>
            <a:cxnLst/>
            <a:rect l="l" t="t" r="r" b="b"/>
            <a:pathLst>
              <a:path w="1549400" h="501650">
                <a:moveTo>
                  <a:pt x="76201" y="0"/>
                </a:moveTo>
                <a:lnTo>
                  <a:pt x="1473199" y="0"/>
                </a:lnTo>
                <a:cubicBezTo>
                  <a:pt x="1515256" y="0"/>
                  <a:pt x="1549400" y="34144"/>
                  <a:pt x="1549400" y="76201"/>
                </a:cubicBezTo>
                <a:lnTo>
                  <a:pt x="1549400" y="425449"/>
                </a:lnTo>
                <a:cubicBezTo>
                  <a:pt x="1549400" y="467506"/>
                  <a:pt x="1515256" y="501650"/>
                  <a:pt x="1473199" y="501650"/>
                </a:cubicBezTo>
                <a:lnTo>
                  <a:pt x="76201" y="501650"/>
                </a:lnTo>
                <a:cubicBezTo>
                  <a:pt x="34144" y="501650"/>
                  <a:pt x="0" y="467506"/>
                  <a:pt x="0" y="4254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8A2BE2">
              <a:alpha val="20000"/>
            </a:srgbClr>
          </a:solidFill>
          <a:ln w="8467">
            <a:solidFill>
              <a:srgbClr val="8A2BE2">
                <a:alpha val="50196"/>
              </a:srgbClr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4879975" y="55816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8581" y="10716"/>
                </a:moveTo>
                <a:cubicBezTo>
                  <a:pt x="78581" y="4777"/>
                  <a:pt x="73804" y="0"/>
                  <a:pt x="67866" y="0"/>
                </a:cubicBezTo>
                <a:cubicBezTo>
                  <a:pt x="61927" y="0"/>
                  <a:pt x="57150" y="4777"/>
                  <a:pt x="57150" y="10716"/>
                </a:cubicBezTo>
                <a:lnTo>
                  <a:pt x="57150" y="28575"/>
                </a:lnTo>
                <a:cubicBezTo>
                  <a:pt x="41389" y="28575"/>
                  <a:pt x="28575" y="41389"/>
                  <a:pt x="28575" y="57150"/>
                </a:cubicBezTo>
                <a:lnTo>
                  <a:pt x="10716" y="57150"/>
                </a:lnTo>
                <a:cubicBezTo>
                  <a:pt x="4777" y="57150"/>
                  <a:pt x="0" y="61927"/>
                  <a:pt x="0" y="67866"/>
                </a:cubicBezTo>
                <a:cubicBezTo>
                  <a:pt x="0" y="73804"/>
                  <a:pt x="4777" y="78581"/>
                  <a:pt x="10716" y="78581"/>
                </a:cubicBezTo>
                <a:lnTo>
                  <a:pt x="28575" y="78581"/>
                </a:lnTo>
                <a:lnTo>
                  <a:pt x="28575" y="103584"/>
                </a:lnTo>
                <a:lnTo>
                  <a:pt x="10716" y="103584"/>
                </a:lnTo>
                <a:cubicBezTo>
                  <a:pt x="4777" y="103584"/>
                  <a:pt x="0" y="108362"/>
                  <a:pt x="0" y="114300"/>
                </a:cubicBezTo>
                <a:cubicBezTo>
                  <a:pt x="0" y="120238"/>
                  <a:pt x="4777" y="125016"/>
                  <a:pt x="10716" y="125016"/>
                </a:cubicBezTo>
                <a:lnTo>
                  <a:pt x="28575" y="125016"/>
                </a:lnTo>
                <a:lnTo>
                  <a:pt x="28575" y="150019"/>
                </a:lnTo>
                <a:lnTo>
                  <a:pt x="10716" y="150019"/>
                </a:lnTo>
                <a:cubicBezTo>
                  <a:pt x="4777" y="150019"/>
                  <a:pt x="0" y="154796"/>
                  <a:pt x="0" y="160734"/>
                </a:cubicBezTo>
                <a:cubicBezTo>
                  <a:pt x="0" y="166673"/>
                  <a:pt x="4777" y="171450"/>
                  <a:pt x="10716" y="171450"/>
                </a:cubicBezTo>
                <a:lnTo>
                  <a:pt x="28575" y="171450"/>
                </a:lnTo>
                <a:cubicBezTo>
                  <a:pt x="28575" y="187211"/>
                  <a:pt x="41389" y="200025"/>
                  <a:pt x="57150" y="200025"/>
                </a:cubicBezTo>
                <a:lnTo>
                  <a:pt x="57150" y="217884"/>
                </a:lnTo>
                <a:cubicBezTo>
                  <a:pt x="57150" y="223823"/>
                  <a:pt x="61927" y="228600"/>
                  <a:pt x="67866" y="228600"/>
                </a:cubicBezTo>
                <a:cubicBezTo>
                  <a:pt x="73804" y="228600"/>
                  <a:pt x="78581" y="223823"/>
                  <a:pt x="78581" y="217884"/>
                </a:cubicBezTo>
                <a:lnTo>
                  <a:pt x="78581" y="200025"/>
                </a:lnTo>
                <a:lnTo>
                  <a:pt x="103584" y="200025"/>
                </a:lnTo>
                <a:lnTo>
                  <a:pt x="103584" y="217884"/>
                </a:lnTo>
                <a:cubicBezTo>
                  <a:pt x="103584" y="223823"/>
                  <a:pt x="108362" y="228600"/>
                  <a:pt x="114300" y="228600"/>
                </a:cubicBezTo>
                <a:cubicBezTo>
                  <a:pt x="120238" y="228600"/>
                  <a:pt x="125016" y="223823"/>
                  <a:pt x="125016" y="217884"/>
                </a:cubicBezTo>
                <a:lnTo>
                  <a:pt x="125016" y="200025"/>
                </a:lnTo>
                <a:lnTo>
                  <a:pt x="150019" y="200025"/>
                </a:lnTo>
                <a:lnTo>
                  <a:pt x="150019" y="217884"/>
                </a:lnTo>
                <a:cubicBezTo>
                  <a:pt x="150019" y="223823"/>
                  <a:pt x="154796" y="228600"/>
                  <a:pt x="160734" y="228600"/>
                </a:cubicBezTo>
                <a:cubicBezTo>
                  <a:pt x="166673" y="228600"/>
                  <a:pt x="171450" y="223823"/>
                  <a:pt x="171450" y="217884"/>
                </a:cubicBezTo>
                <a:lnTo>
                  <a:pt x="171450" y="200025"/>
                </a:lnTo>
                <a:cubicBezTo>
                  <a:pt x="187211" y="200025"/>
                  <a:pt x="200025" y="187211"/>
                  <a:pt x="200025" y="171450"/>
                </a:cubicBezTo>
                <a:lnTo>
                  <a:pt x="217884" y="171450"/>
                </a:lnTo>
                <a:cubicBezTo>
                  <a:pt x="223823" y="171450"/>
                  <a:pt x="228600" y="166673"/>
                  <a:pt x="228600" y="160734"/>
                </a:cubicBezTo>
                <a:cubicBezTo>
                  <a:pt x="228600" y="154796"/>
                  <a:pt x="223823" y="150019"/>
                  <a:pt x="217884" y="150019"/>
                </a:cubicBezTo>
                <a:lnTo>
                  <a:pt x="200025" y="150019"/>
                </a:lnTo>
                <a:lnTo>
                  <a:pt x="200025" y="125016"/>
                </a:lnTo>
                <a:lnTo>
                  <a:pt x="217884" y="125016"/>
                </a:lnTo>
                <a:cubicBezTo>
                  <a:pt x="223823" y="125016"/>
                  <a:pt x="228600" y="120238"/>
                  <a:pt x="228600" y="114300"/>
                </a:cubicBezTo>
                <a:cubicBezTo>
                  <a:pt x="228600" y="108362"/>
                  <a:pt x="223823" y="103584"/>
                  <a:pt x="217884" y="103584"/>
                </a:cubicBezTo>
                <a:lnTo>
                  <a:pt x="200025" y="103584"/>
                </a:lnTo>
                <a:lnTo>
                  <a:pt x="200025" y="78581"/>
                </a:lnTo>
                <a:lnTo>
                  <a:pt x="217884" y="78581"/>
                </a:lnTo>
                <a:cubicBezTo>
                  <a:pt x="223823" y="78581"/>
                  <a:pt x="228600" y="73804"/>
                  <a:pt x="228600" y="67866"/>
                </a:cubicBezTo>
                <a:cubicBezTo>
                  <a:pt x="228600" y="61927"/>
                  <a:pt x="223823" y="57150"/>
                  <a:pt x="217884" y="57150"/>
                </a:cubicBezTo>
                <a:lnTo>
                  <a:pt x="200025" y="57150"/>
                </a:lnTo>
                <a:cubicBezTo>
                  <a:pt x="200025" y="41389"/>
                  <a:pt x="187211" y="28575"/>
                  <a:pt x="171450" y="28575"/>
                </a:cubicBezTo>
                <a:lnTo>
                  <a:pt x="171450" y="10716"/>
                </a:lnTo>
                <a:cubicBezTo>
                  <a:pt x="171450" y="4777"/>
                  <a:pt x="166673" y="0"/>
                  <a:pt x="160734" y="0"/>
                </a:cubicBezTo>
                <a:cubicBezTo>
                  <a:pt x="154796" y="0"/>
                  <a:pt x="150019" y="4777"/>
                  <a:pt x="150019" y="10716"/>
                </a:cubicBezTo>
                <a:lnTo>
                  <a:pt x="150019" y="28575"/>
                </a:lnTo>
                <a:lnTo>
                  <a:pt x="125016" y="28575"/>
                </a:lnTo>
                <a:lnTo>
                  <a:pt x="125016" y="10716"/>
                </a:lnTo>
                <a:cubicBezTo>
                  <a:pt x="125016" y="4777"/>
                  <a:pt x="120238" y="0"/>
                  <a:pt x="114300" y="0"/>
                </a:cubicBezTo>
                <a:cubicBezTo>
                  <a:pt x="108362" y="0"/>
                  <a:pt x="103584" y="4777"/>
                  <a:pt x="103584" y="10716"/>
                </a:cubicBezTo>
                <a:lnTo>
                  <a:pt x="103584" y="28575"/>
                </a:lnTo>
                <a:lnTo>
                  <a:pt x="78581" y="28575"/>
                </a:lnTo>
                <a:lnTo>
                  <a:pt x="78581" y="10716"/>
                </a:lnTo>
                <a:close/>
                <a:moveTo>
                  <a:pt x="71438" y="57150"/>
                </a:moveTo>
                <a:lnTo>
                  <a:pt x="157163" y="57150"/>
                </a:lnTo>
                <a:cubicBezTo>
                  <a:pt x="165065" y="57150"/>
                  <a:pt x="171450" y="63535"/>
                  <a:pt x="171450" y="71438"/>
                </a:cubicBezTo>
                <a:lnTo>
                  <a:pt x="171450" y="157163"/>
                </a:lnTo>
                <a:cubicBezTo>
                  <a:pt x="171450" y="165065"/>
                  <a:pt x="165065" y="171450"/>
                  <a:pt x="157163" y="171450"/>
                </a:cubicBezTo>
                <a:lnTo>
                  <a:pt x="71438" y="171450"/>
                </a:lnTo>
                <a:cubicBezTo>
                  <a:pt x="63535" y="171450"/>
                  <a:pt x="57150" y="165065"/>
                  <a:pt x="57150" y="157163"/>
                </a:cubicBezTo>
                <a:lnTo>
                  <a:pt x="57150" y="71438"/>
                </a:lnTo>
                <a:cubicBezTo>
                  <a:pt x="57150" y="63535"/>
                  <a:pt x="63535" y="57150"/>
                  <a:pt x="71438" y="57150"/>
                </a:cubicBezTo>
                <a:close/>
                <a:moveTo>
                  <a:pt x="78581" y="78581"/>
                </a:moveTo>
                <a:lnTo>
                  <a:pt x="78581" y="150019"/>
                </a:lnTo>
                <a:lnTo>
                  <a:pt x="150019" y="150019"/>
                </a:lnTo>
                <a:lnTo>
                  <a:pt x="150019" y="78581"/>
                </a:lnTo>
                <a:lnTo>
                  <a:pt x="78581" y="78581"/>
                </a:ln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7" name="Text 14"/>
          <p:cNvSpPr/>
          <p:nvPr/>
        </p:nvSpPr>
        <p:spPr>
          <a:xfrm>
            <a:off x="5251450" y="5562600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终端赋能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" cy="304800"/>
          </a:xfrm>
          <a:custGeom>
            <a:avLst/>
            <a:gdLst/>
            <a:ahLst/>
            <a:cxnLst/>
            <a:rect l="l" t="t" r="r" b="b"/>
            <a:pathLst>
              <a:path w="38100" h="304800">
                <a:moveTo>
                  <a:pt x="0" y="0"/>
                </a:moveTo>
                <a:lnTo>
                  <a:pt x="38100" y="0"/>
                </a:lnTo>
                <a:lnTo>
                  <a:pt x="381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0">
                <a:srgbClr val="FFFFFF"/>
              </a:gs>
              <a:gs pos="100000">
                <a:srgbClr val="00FFF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3762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2025年生成式AI四大技术突破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838200"/>
            <a:ext cx="1135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核心技术突破重塑AI发展底层逻辑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175" y="1298575"/>
            <a:ext cx="5635625" cy="2387600"/>
          </a:xfrm>
          <a:custGeom>
            <a:avLst/>
            <a:gdLst/>
            <a:ahLst/>
            <a:cxnLst/>
            <a:rect l="l" t="t" r="r" b="b"/>
            <a:pathLst>
              <a:path w="5635625" h="2387600">
                <a:moveTo>
                  <a:pt x="114294" y="0"/>
                </a:moveTo>
                <a:lnTo>
                  <a:pt x="5521331" y="0"/>
                </a:lnTo>
                <a:cubicBezTo>
                  <a:pt x="5584454" y="0"/>
                  <a:pt x="5635625" y="51171"/>
                  <a:pt x="5635625" y="114294"/>
                </a:cubicBezTo>
                <a:lnTo>
                  <a:pt x="5635625" y="2273306"/>
                </a:lnTo>
                <a:cubicBezTo>
                  <a:pt x="5635625" y="2336429"/>
                  <a:pt x="5584454" y="2387600"/>
                  <a:pt x="5521331" y="2387600"/>
                </a:cubicBezTo>
                <a:lnTo>
                  <a:pt x="114294" y="2387600"/>
                </a:lnTo>
                <a:cubicBezTo>
                  <a:pt x="51171" y="2387600"/>
                  <a:pt x="0" y="2336429"/>
                  <a:pt x="0" y="2273306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8A2BE2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7850" y="149225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100000">
                <a:srgbClr val="00FFFF"/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730250" y="164465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808" y="2322"/>
                </a:moveTo>
                <a:cubicBezTo>
                  <a:pt x="110460" y="-759"/>
                  <a:pt x="118140" y="-759"/>
                  <a:pt x="124792" y="2322"/>
                </a:cubicBezTo>
                <a:lnTo>
                  <a:pt x="222394" y="47417"/>
                </a:lnTo>
                <a:cubicBezTo>
                  <a:pt x="226189" y="49158"/>
                  <a:pt x="228600" y="52953"/>
                  <a:pt x="228600" y="57150"/>
                </a:cubicBezTo>
                <a:cubicBezTo>
                  <a:pt x="228600" y="61347"/>
                  <a:pt x="226189" y="65142"/>
                  <a:pt x="222394" y="66883"/>
                </a:cubicBezTo>
                <a:lnTo>
                  <a:pt x="124792" y="111978"/>
                </a:lnTo>
                <a:cubicBezTo>
                  <a:pt x="118140" y="115059"/>
                  <a:pt x="110460" y="115059"/>
                  <a:pt x="103808" y="111978"/>
                </a:cubicBezTo>
                <a:lnTo>
                  <a:pt x="6206" y="66883"/>
                </a:lnTo>
                <a:cubicBezTo>
                  <a:pt x="2411" y="65097"/>
                  <a:pt x="0" y="61302"/>
                  <a:pt x="0" y="57150"/>
                </a:cubicBezTo>
                <a:cubicBezTo>
                  <a:pt x="0" y="52998"/>
                  <a:pt x="2411" y="49158"/>
                  <a:pt x="6206" y="47417"/>
                </a:cubicBezTo>
                <a:lnTo>
                  <a:pt x="103808" y="2322"/>
                </a:lnTo>
                <a:close/>
                <a:moveTo>
                  <a:pt x="21476" y="97512"/>
                </a:moveTo>
                <a:lnTo>
                  <a:pt x="94833" y="131400"/>
                </a:lnTo>
                <a:cubicBezTo>
                  <a:pt x="107201" y="137115"/>
                  <a:pt x="121444" y="137115"/>
                  <a:pt x="133811" y="131400"/>
                </a:cubicBezTo>
                <a:lnTo>
                  <a:pt x="207169" y="97512"/>
                </a:lnTo>
                <a:lnTo>
                  <a:pt x="222394" y="104567"/>
                </a:lnTo>
                <a:cubicBezTo>
                  <a:pt x="226189" y="106308"/>
                  <a:pt x="228600" y="110103"/>
                  <a:pt x="228600" y="114300"/>
                </a:cubicBezTo>
                <a:cubicBezTo>
                  <a:pt x="228600" y="118497"/>
                  <a:pt x="226189" y="122292"/>
                  <a:pt x="222394" y="124033"/>
                </a:cubicBezTo>
                <a:lnTo>
                  <a:pt x="124792" y="169128"/>
                </a:lnTo>
                <a:cubicBezTo>
                  <a:pt x="118140" y="172209"/>
                  <a:pt x="110460" y="172209"/>
                  <a:pt x="103808" y="169128"/>
                </a:cubicBezTo>
                <a:lnTo>
                  <a:pt x="6206" y="124033"/>
                </a:lnTo>
                <a:cubicBezTo>
                  <a:pt x="2411" y="122247"/>
                  <a:pt x="0" y="118452"/>
                  <a:pt x="0" y="114300"/>
                </a:cubicBezTo>
                <a:cubicBezTo>
                  <a:pt x="0" y="110148"/>
                  <a:pt x="2411" y="106308"/>
                  <a:pt x="6206" y="104567"/>
                </a:cubicBezTo>
                <a:lnTo>
                  <a:pt x="21431" y="97512"/>
                </a:lnTo>
                <a:close/>
                <a:moveTo>
                  <a:pt x="6206" y="161717"/>
                </a:moveTo>
                <a:lnTo>
                  <a:pt x="21431" y="154662"/>
                </a:lnTo>
                <a:lnTo>
                  <a:pt x="94789" y="188550"/>
                </a:lnTo>
                <a:cubicBezTo>
                  <a:pt x="107156" y="194265"/>
                  <a:pt x="121399" y="194265"/>
                  <a:pt x="133767" y="188550"/>
                </a:cubicBezTo>
                <a:lnTo>
                  <a:pt x="207124" y="154662"/>
                </a:lnTo>
                <a:lnTo>
                  <a:pt x="222349" y="161717"/>
                </a:lnTo>
                <a:cubicBezTo>
                  <a:pt x="226144" y="163458"/>
                  <a:pt x="228555" y="167253"/>
                  <a:pt x="228555" y="171450"/>
                </a:cubicBezTo>
                <a:cubicBezTo>
                  <a:pt x="228555" y="175647"/>
                  <a:pt x="226144" y="179442"/>
                  <a:pt x="222349" y="181183"/>
                </a:cubicBezTo>
                <a:lnTo>
                  <a:pt x="124748" y="226278"/>
                </a:lnTo>
                <a:cubicBezTo>
                  <a:pt x="118095" y="229359"/>
                  <a:pt x="110416" y="229359"/>
                  <a:pt x="103763" y="226278"/>
                </a:cubicBezTo>
                <a:lnTo>
                  <a:pt x="6206" y="181183"/>
                </a:lnTo>
                <a:cubicBezTo>
                  <a:pt x="2411" y="179397"/>
                  <a:pt x="0" y="175602"/>
                  <a:pt x="0" y="171450"/>
                </a:cubicBezTo>
                <a:cubicBezTo>
                  <a:pt x="0" y="167298"/>
                  <a:pt x="2411" y="163458"/>
                  <a:pt x="6206" y="16171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263650" y="1492251"/>
            <a:ext cx="4676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多模态模型突破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266825" y="1876426"/>
            <a:ext cx="768350" cy="234950"/>
          </a:xfrm>
          <a:custGeom>
            <a:avLst/>
            <a:gdLst/>
            <a:ahLst/>
            <a:cxnLst/>
            <a:rect l="l" t="t" r="r" b="b"/>
            <a:pathLst>
              <a:path w="768350" h="234950">
                <a:moveTo>
                  <a:pt x="38099" y="0"/>
                </a:moveTo>
                <a:lnTo>
                  <a:pt x="730251" y="0"/>
                </a:lnTo>
                <a:cubicBezTo>
                  <a:pt x="751292" y="0"/>
                  <a:pt x="768350" y="17058"/>
                  <a:pt x="768350" y="38099"/>
                </a:cubicBezTo>
                <a:lnTo>
                  <a:pt x="768350" y="196851"/>
                </a:lnTo>
                <a:cubicBezTo>
                  <a:pt x="768350" y="217892"/>
                  <a:pt x="751292" y="234950"/>
                  <a:pt x="730251" y="234950"/>
                </a:cubicBezTo>
                <a:lnTo>
                  <a:pt x="38099" y="234950"/>
                </a:lnTo>
                <a:cubicBezTo>
                  <a:pt x="17072" y="234950"/>
                  <a:pt x="0" y="217878"/>
                  <a:pt x="0" y="19685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01FFFF">
              <a:alpha val="20000"/>
            </a:srgbClr>
          </a:solidFill>
          <a:ln w="8467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263650" y="1873251"/>
            <a:ext cx="8191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Any-to-Any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111573" y="1917702"/>
            <a:ext cx="628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革命性进展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7850" y="2266950"/>
            <a:ext cx="53244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新一代模型实现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"任意模态输入、任意模态输出"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的突破。用户输入文字描述，系统同步生成3D模型、视频动画与音频解说，内容创作效率提升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5倍以上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96900" y="29051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6669" y="16669"/>
                </a:moveTo>
                <a:cubicBezTo>
                  <a:pt x="16669" y="12059"/>
                  <a:pt x="12944" y="8334"/>
                  <a:pt x="8334" y="8334"/>
                </a:cubicBezTo>
                <a:cubicBezTo>
                  <a:pt x="3724" y="8334"/>
                  <a:pt x="0" y="12059"/>
                  <a:pt x="0" y="16669"/>
                </a:cubicBezTo>
                <a:lnTo>
                  <a:pt x="0" y="104180"/>
                </a:lnTo>
                <a:cubicBezTo>
                  <a:pt x="0" y="115692"/>
                  <a:pt x="9324" y="125016"/>
                  <a:pt x="20836" y="125016"/>
                </a:cubicBezTo>
                <a:lnTo>
                  <a:pt x="125016" y="125016"/>
                </a:lnTo>
                <a:cubicBezTo>
                  <a:pt x="129626" y="125016"/>
                  <a:pt x="133350" y="121291"/>
                  <a:pt x="133350" y="116681"/>
                </a:cubicBezTo>
                <a:cubicBezTo>
                  <a:pt x="133350" y="112071"/>
                  <a:pt x="129626" y="108347"/>
                  <a:pt x="125016" y="108347"/>
                </a:cubicBezTo>
                <a:lnTo>
                  <a:pt x="20836" y="108347"/>
                </a:lnTo>
                <a:cubicBezTo>
                  <a:pt x="18544" y="108347"/>
                  <a:pt x="16669" y="106472"/>
                  <a:pt x="16669" y="104180"/>
                </a:cubicBezTo>
                <a:lnTo>
                  <a:pt x="16669" y="16669"/>
                </a:lnTo>
                <a:close/>
                <a:moveTo>
                  <a:pt x="122567" y="39224"/>
                </a:moveTo>
                <a:cubicBezTo>
                  <a:pt x="125823" y="35968"/>
                  <a:pt x="125823" y="30681"/>
                  <a:pt x="122567" y="27425"/>
                </a:cubicBezTo>
                <a:cubicBezTo>
                  <a:pt x="119312" y="24170"/>
                  <a:pt x="114025" y="24170"/>
                  <a:pt x="110769" y="27425"/>
                </a:cubicBezTo>
                <a:lnTo>
                  <a:pt x="83344" y="54877"/>
                </a:lnTo>
                <a:lnTo>
                  <a:pt x="68394" y="39953"/>
                </a:lnTo>
                <a:cubicBezTo>
                  <a:pt x="65138" y="36697"/>
                  <a:pt x="59851" y="36697"/>
                  <a:pt x="56596" y="39953"/>
                </a:cubicBezTo>
                <a:lnTo>
                  <a:pt x="31592" y="64956"/>
                </a:lnTo>
                <a:cubicBezTo>
                  <a:pt x="28337" y="68212"/>
                  <a:pt x="28337" y="73499"/>
                  <a:pt x="31592" y="76754"/>
                </a:cubicBezTo>
                <a:cubicBezTo>
                  <a:pt x="34848" y="80010"/>
                  <a:pt x="40135" y="80010"/>
                  <a:pt x="43391" y="76754"/>
                </a:cubicBezTo>
                <a:lnTo>
                  <a:pt x="62508" y="57637"/>
                </a:lnTo>
                <a:lnTo>
                  <a:pt x="77458" y="72587"/>
                </a:lnTo>
                <a:cubicBezTo>
                  <a:pt x="80713" y="75843"/>
                  <a:pt x="86000" y="75843"/>
                  <a:pt x="89256" y="72587"/>
                </a:cubicBezTo>
                <a:lnTo>
                  <a:pt x="122593" y="39250"/>
                </a:ln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820738" y="2876550"/>
            <a:ext cx="1666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应用：游戏开发、影视制作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75375" y="1298575"/>
            <a:ext cx="5635625" cy="2387600"/>
          </a:xfrm>
          <a:custGeom>
            <a:avLst/>
            <a:gdLst/>
            <a:ahLst/>
            <a:cxnLst/>
            <a:rect l="l" t="t" r="r" b="b"/>
            <a:pathLst>
              <a:path w="5635625" h="2387600">
                <a:moveTo>
                  <a:pt x="114294" y="0"/>
                </a:moveTo>
                <a:lnTo>
                  <a:pt x="5521331" y="0"/>
                </a:lnTo>
                <a:cubicBezTo>
                  <a:pt x="5584454" y="0"/>
                  <a:pt x="5635625" y="51171"/>
                  <a:pt x="5635625" y="114294"/>
                </a:cubicBezTo>
                <a:lnTo>
                  <a:pt x="5635625" y="2273306"/>
                </a:lnTo>
                <a:cubicBezTo>
                  <a:pt x="5635625" y="2336429"/>
                  <a:pt x="5584454" y="2387600"/>
                  <a:pt x="5521331" y="2387600"/>
                </a:cubicBezTo>
                <a:lnTo>
                  <a:pt x="114294" y="2387600"/>
                </a:lnTo>
                <a:cubicBezTo>
                  <a:pt x="51171" y="2387600"/>
                  <a:pt x="0" y="2336429"/>
                  <a:pt x="0" y="2273306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gradFill rotWithShape="1" flip="none">
            <a:gsLst>
              <a:gs pos="0">
                <a:srgbClr val="01FFFF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369050" y="149225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rotWithShape="1" flip="none">
            <a:gsLst>
              <a:gs pos="0">
                <a:srgbClr val="00FFFF"/>
              </a:gs>
              <a:gs pos="100000">
                <a:srgbClr val="8A2BE2"/>
              </a:gs>
            </a:gsLst>
            <a:lin ang="2700000" scaled="1"/>
          </a:gradFill>
          <a:ln/>
        </p:spPr>
      </p:sp>
      <p:sp>
        <p:nvSpPr>
          <p:cNvPr id="17" name="Shape 15"/>
          <p:cNvSpPr/>
          <p:nvPr/>
        </p:nvSpPr>
        <p:spPr>
          <a:xfrm>
            <a:off x="6492875" y="1644651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85693" y="93985"/>
                </a:moveTo>
                <a:cubicBezTo>
                  <a:pt x="191140" y="92512"/>
                  <a:pt x="196855" y="95101"/>
                  <a:pt x="199311" y="100146"/>
                </a:cubicBezTo>
                <a:lnTo>
                  <a:pt x="207615" y="116934"/>
                </a:lnTo>
                <a:cubicBezTo>
                  <a:pt x="212214" y="117559"/>
                  <a:pt x="216724" y="118809"/>
                  <a:pt x="220965" y="120551"/>
                </a:cubicBezTo>
                <a:lnTo>
                  <a:pt x="236592" y="110148"/>
                </a:lnTo>
                <a:cubicBezTo>
                  <a:pt x="241280" y="107022"/>
                  <a:pt x="247486" y="107647"/>
                  <a:pt x="251460" y="111621"/>
                </a:cubicBezTo>
                <a:lnTo>
                  <a:pt x="260033" y="120194"/>
                </a:lnTo>
                <a:cubicBezTo>
                  <a:pt x="264006" y="124167"/>
                  <a:pt x="264631" y="130418"/>
                  <a:pt x="261506" y="135062"/>
                </a:cubicBezTo>
                <a:lnTo>
                  <a:pt x="251103" y="150644"/>
                </a:lnTo>
                <a:cubicBezTo>
                  <a:pt x="251951" y="152742"/>
                  <a:pt x="252710" y="154930"/>
                  <a:pt x="253335" y="157207"/>
                </a:cubicBezTo>
                <a:cubicBezTo>
                  <a:pt x="253960" y="159484"/>
                  <a:pt x="254362" y="161717"/>
                  <a:pt x="254675" y="163994"/>
                </a:cubicBezTo>
                <a:lnTo>
                  <a:pt x="271507" y="172298"/>
                </a:lnTo>
                <a:cubicBezTo>
                  <a:pt x="276552" y="174799"/>
                  <a:pt x="279142" y="180514"/>
                  <a:pt x="277669" y="185916"/>
                </a:cubicBezTo>
                <a:lnTo>
                  <a:pt x="274543" y="197614"/>
                </a:lnTo>
                <a:cubicBezTo>
                  <a:pt x="273070" y="203016"/>
                  <a:pt x="268025" y="206678"/>
                  <a:pt x="262399" y="206320"/>
                </a:cubicBezTo>
                <a:lnTo>
                  <a:pt x="243647" y="205115"/>
                </a:lnTo>
                <a:cubicBezTo>
                  <a:pt x="240834" y="208731"/>
                  <a:pt x="237574" y="212080"/>
                  <a:pt x="233869" y="214938"/>
                </a:cubicBezTo>
                <a:lnTo>
                  <a:pt x="235074" y="233645"/>
                </a:lnTo>
                <a:cubicBezTo>
                  <a:pt x="235431" y="239271"/>
                  <a:pt x="231770" y="244361"/>
                  <a:pt x="226368" y="245790"/>
                </a:cubicBezTo>
                <a:lnTo>
                  <a:pt x="214670" y="248915"/>
                </a:lnTo>
                <a:cubicBezTo>
                  <a:pt x="209223" y="250388"/>
                  <a:pt x="203552" y="247799"/>
                  <a:pt x="201052" y="242754"/>
                </a:cubicBezTo>
                <a:lnTo>
                  <a:pt x="192747" y="225966"/>
                </a:lnTo>
                <a:cubicBezTo>
                  <a:pt x="188149" y="225341"/>
                  <a:pt x="183639" y="224091"/>
                  <a:pt x="179397" y="222349"/>
                </a:cubicBezTo>
                <a:lnTo>
                  <a:pt x="163770" y="232752"/>
                </a:lnTo>
                <a:cubicBezTo>
                  <a:pt x="159082" y="235878"/>
                  <a:pt x="152876" y="235253"/>
                  <a:pt x="148903" y="231279"/>
                </a:cubicBezTo>
                <a:lnTo>
                  <a:pt x="140330" y="222706"/>
                </a:lnTo>
                <a:cubicBezTo>
                  <a:pt x="136356" y="218733"/>
                  <a:pt x="135731" y="212527"/>
                  <a:pt x="138857" y="207838"/>
                </a:cubicBezTo>
                <a:lnTo>
                  <a:pt x="149260" y="192212"/>
                </a:lnTo>
                <a:cubicBezTo>
                  <a:pt x="148411" y="190113"/>
                  <a:pt x="147652" y="187925"/>
                  <a:pt x="147027" y="185648"/>
                </a:cubicBezTo>
                <a:cubicBezTo>
                  <a:pt x="146402" y="183371"/>
                  <a:pt x="146000" y="181094"/>
                  <a:pt x="145688" y="178862"/>
                </a:cubicBezTo>
                <a:lnTo>
                  <a:pt x="128855" y="170557"/>
                </a:lnTo>
                <a:cubicBezTo>
                  <a:pt x="123810" y="168057"/>
                  <a:pt x="121265" y="162342"/>
                  <a:pt x="122694" y="156939"/>
                </a:cubicBezTo>
                <a:lnTo>
                  <a:pt x="125819" y="145241"/>
                </a:lnTo>
                <a:cubicBezTo>
                  <a:pt x="127293" y="139839"/>
                  <a:pt x="132338" y="136178"/>
                  <a:pt x="137964" y="136535"/>
                </a:cubicBezTo>
                <a:lnTo>
                  <a:pt x="156671" y="137740"/>
                </a:lnTo>
                <a:cubicBezTo>
                  <a:pt x="159484" y="134124"/>
                  <a:pt x="162744" y="130775"/>
                  <a:pt x="166449" y="127918"/>
                </a:cubicBezTo>
                <a:lnTo>
                  <a:pt x="165244" y="109255"/>
                </a:lnTo>
                <a:cubicBezTo>
                  <a:pt x="164887" y="103629"/>
                  <a:pt x="168548" y="98539"/>
                  <a:pt x="173950" y="97110"/>
                </a:cubicBezTo>
                <a:lnTo>
                  <a:pt x="185648" y="93985"/>
                </a:lnTo>
                <a:close/>
                <a:moveTo>
                  <a:pt x="200204" y="151805"/>
                </a:moveTo>
                <a:cubicBezTo>
                  <a:pt x="189361" y="151817"/>
                  <a:pt x="180568" y="160630"/>
                  <a:pt x="180581" y="171472"/>
                </a:cubicBezTo>
                <a:cubicBezTo>
                  <a:pt x="180593" y="182315"/>
                  <a:pt x="189406" y="191108"/>
                  <a:pt x="200248" y="191095"/>
                </a:cubicBezTo>
                <a:cubicBezTo>
                  <a:pt x="211091" y="191083"/>
                  <a:pt x="219884" y="182270"/>
                  <a:pt x="219871" y="171428"/>
                </a:cubicBezTo>
                <a:cubicBezTo>
                  <a:pt x="219859" y="160585"/>
                  <a:pt x="211046" y="151792"/>
                  <a:pt x="200204" y="151805"/>
                </a:cubicBezTo>
                <a:close/>
                <a:moveTo>
                  <a:pt x="100414" y="-20315"/>
                </a:moveTo>
                <a:lnTo>
                  <a:pt x="112112" y="-17190"/>
                </a:lnTo>
                <a:cubicBezTo>
                  <a:pt x="117515" y="-15716"/>
                  <a:pt x="121176" y="-10626"/>
                  <a:pt x="120819" y="-5045"/>
                </a:cubicBezTo>
                <a:lnTo>
                  <a:pt x="119613" y="13618"/>
                </a:lnTo>
                <a:cubicBezTo>
                  <a:pt x="123319" y="16475"/>
                  <a:pt x="126578" y="19779"/>
                  <a:pt x="129391" y="23440"/>
                </a:cubicBezTo>
                <a:lnTo>
                  <a:pt x="148144" y="22235"/>
                </a:lnTo>
                <a:cubicBezTo>
                  <a:pt x="153725" y="21878"/>
                  <a:pt x="158814" y="25539"/>
                  <a:pt x="160288" y="30941"/>
                </a:cubicBezTo>
                <a:lnTo>
                  <a:pt x="163413" y="42639"/>
                </a:lnTo>
                <a:cubicBezTo>
                  <a:pt x="164842" y="48042"/>
                  <a:pt x="162297" y="53757"/>
                  <a:pt x="157252" y="56257"/>
                </a:cubicBezTo>
                <a:lnTo>
                  <a:pt x="140419" y="64562"/>
                </a:lnTo>
                <a:cubicBezTo>
                  <a:pt x="140107" y="66839"/>
                  <a:pt x="139660" y="69116"/>
                  <a:pt x="139080" y="71348"/>
                </a:cubicBezTo>
                <a:cubicBezTo>
                  <a:pt x="138499" y="73581"/>
                  <a:pt x="137696" y="75813"/>
                  <a:pt x="136847" y="77912"/>
                </a:cubicBezTo>
                <a:lnTo>
                  <a:pt x="147251" y="93538"/>
                </a:lnTo>
                <a:cubicBezTo>
                  <a:pt x="150376" y="98227"/>
                  <a:pt x="149751" y="104433"/>
                  <a:pt x="145777" y="108406"/>
                </a:cubicBezTo>
                <a:lnTo>
                  <a:pt x="137205" y="116979"/>
                </a:lnTo>
                <a:cubicBezTo>
                  <a:pt x="133231" y="120953"/>
                  <a:pt x="127025" y="121578"/>
                  <a:pt x="122337" y="118452"/>
                </a:cubicBezTo>
                <a:lnTo>
                  <a:pt x="106710" y="108049"/>
                </a:lnTo>
                <a:cubicBezTo>
                  <a:pt x="102468" y="109791"/>
                  <a:pt x="97959" y="111041"/>
                  <a:pt x="93360" y="111666"/>
                </a:cubicBezTo>
                <a:lnTo>
                  <a:pt x="85055" y="128454"/>
                </a:lnTo>
                <a:cubicBezTo>
                  <a:pt x="82555" y="133499"/>
                  <a:pt x="76840" y="136044"/>
                  <a:pt x="71438" y="134615"/>
                </a:cubicBezTo>
                <a:lnTo>
                  <a:pt x="59740" y="131490"/>
                </a:lnTo>
                <a:cubicBezTo>
                  <a:pt x="54293" y="130016"/>
                  <a:pt x="50676" y="124926"/>
                  <a:pt x="51033" y="119345"/>
                </a:cubicBezTo>
                <a:lnTo>
                  <a:pt x="52239" y="100638"/>
                </a:lnTo>
                <a:cubicBezTo>
                  <a:pt x="48533" y="97780"/>
                  <a:pt x="45274" y="94476"/>
                  <a:pt x="42461" y="90815"/>
                </a:cubicBezTo>
                <a:lnTo>
                  <a:pt x="23708" y="92020"/>
                </a:lnTo>
                <a:cubicBezTo>
                  <a:pt x="18127" y="92378"/>
                  <a:pt x="13037" y="88716"/>
                  <a:pt x="11564" y="83314"/>
                </a:cubicBezTo>
                <a:lnTo>
                  <a:pt x="8439" y="71616"/>
                </a:lnTo>
                <a:cubicBezTo>
                  <a:pt x="7010" y="66214"/>
                  <a:pt x="9555" y="60499"/>
                  <a:pt x="14600" y="57998"/>
                </a:cubicBezTo>
                <a:lnTo>
                  <a:pt x="31433" y="49694"/>
                </a:lnTo>
                <a:cubicBezTo>
                  <a:pt x="31745" y="47417"/>
                  <a:pt x="32192" y="45184"/>
                  <a:pt x="32772" y="42907"/>
                </a:cubicBezTo>
                <a:cubicBezTo>
                  <a:pt x="33397" y="40630"/>
                  <a:pt x="34111" y="38442"/>
                  <a:pt x="35004" y="36344"/>
                </a:cubicBezTo>
                <a:lnTo>
                  <a:pt x="24601" y="20762"/>
                </a:lnTo>
                <a:cubicBezTo>
                  <a:pt x="21476" y="16073"/>
                  <a:pt x="22101" y="9867"/>
                  <a:pt x="26075" y="5894"/>
                </a:cubicBezTo>
                <a:lnTo>
                  <a:pt x="34647" y="-2679"/>
                </a:lnTo>
                <a:cubicBezTo>
                  <a:pt x="38621" y="-6653"/>
                  <a:pt x="44827" y="-7278"/>
                  <a:pt x="49515" y="-4152"/>
                </a:cubicBezTo>
                <a:lnTo>
                  <a:pt x="65142" y="6251"/>
                </a:lnTo>
                <a:cubicBezTo>
                  <a:pt x="69384" y="4509"/>
                  <a:pt x="73893" y="3259"/>
                  <a:pt x="78492" y="2634"/>
                </a:cubicBezTo>
                <a:lnTo>
                  <a:pt x="86797" y="-14154"/>
                </a:lnTo>
                <a:cubicBezTo>
                  <a:pt x="89297" y="-19199"/>
                  <a:pt x="94967" y="-21744"/>
                  <a:pt x="100414" y="-20315"/>
                </a:cubicBezTo>
                <a:close/>
                <a:moveTo>
                  <a:pt x="85904" y="37505"/>
                </a:moveTo>
                <a:cubicBezTo>
                  <a:pt x="75061" y="37505"/>
                  <a:pt x="66258" y="46307"/>
                  <a:pt x="66258" y="57150"/>
                </a:cubicBezTo>
                <a:cubicBezTo>
                  <a:pt x="66258" y="67993"/>
                  <a:pt x="75061" y="76795"/>
                  <a:pt x="85904" y="76795"/>
                </a:cubicBezTo>
                <a:cubicBezTo>
                  <a:pt x="96746" y="76795"/>
                  <a:pt x="105549" y="67993"/>
                  <a:pt x="105549" y="57150"/>
                </a:cubicBezTo>
                <a:cubicBezTo>
                  <a:pt x="105549" y="46307"/>
                  <a:pt x="96746" y="37505"/>
                  <a:pt x="85904" y="3750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7054850" y="1492251"/>
            <a:ext cx="4676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生产力引擎升级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058025" y="1876426"/>
            <a:ext cx="615950" cy="234950"/>
          </a:xfrm>
          <a:custGeom>
            <a:avLst/>
            <a:gdLst/>
            <a:ahLst/>
            <a:cxnLst/>
            <a:rect l="l" t="t" r="r" b="b"/>
            <a:pathLst>
              <a:path w="615950" h="234950">
                <a:moveTo>
                  <a:pt x="38099" y="0"/>
                </a:moveTo>
                <a:lnTo>
                  <a:pt x="577851" y="0"/>
                </a:lnTo>
                <a:cubicBezTo>
                  <a:pt x="598892" y="0"/>
                  <a:pt x="615950" y="17058"/>
                  <a:pt x="615950" y="38099"/>
                </a:cubicBezTo>
                <a:lnTo>
                  <a:pt x="615950" y="196851"/>
                </a:lnTo>
                <a:cubicBezTo>
                  <a:pt x="615950" y="217892"/>
                  <a:pt x="598892" y="234950"/>
                  <a:pt x="577851" y="234950"/>
                </a:cubicBezTo>
                <a:lnTo>
                  <a:pt x="38099" y="234950"/>
                </a:lnTo>
                <a:cubicBezTo>
                  <a:pt x="17072" y="234950"/>
                  <a:pt x="0" y="217878"/>
                  <a:pt x="0" y="19685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8A2BE2">
              <a:alpha val="20000"/>
            </a:srgbClr>
          </a:solidFill>
          <a:ln w="8467">
            <a:solidFill>
              <a:srgbClr val="8A2BE2">
                <a:alpha val="40000"/>
              </a:srgbClr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054850" y="1873251"/>
            <a:ext cx="6667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核心引擎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753350" y="1917702"/>
            <a:ext cx="5143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产业深化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369050" y="2266950"/>
            <a:ext cx="53244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从创意工具升级为核心生产力引擎。汽车制造中，新车研发周期缩短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40%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，生产成本降低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30%以上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；金融机构为用户设计专属理财计划。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388100" y="29051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8334" y="8334"/>
                </a:moveTo>
                <a:cubicBezTo>
                  <a:pt x="3724" y="8334"/>
                  <a:pt x="0" y="12059"/>
                  <a:pt x="0" y="16669"/>
                </a:cubicBezTo>
                <a:lnTo>
                  <a:pt x="0" y="112514"/>
                </a:lnTo>
                <a:cubicBezTo>
                  <a:pt x="0" y="119416"/>
                  <a:pt x="5600" y="125016"/>
                  <a:pt x="12502" y="125016"/>
                </a:cubicBezTo>
                <a:lnTo>
                  <a:pt x="120848" y="125016"/>
                </a:lnTo>
                <a:cubicBezTo>
                  <a:pt x="127750" y="125016"/>
                  <a:pt x="133350" y="119416"/>
                  <a:pt x="133350" y="112514"/>
                </a:cubicBezTo>
                <a:lnTo>
                  <a:pt x="133350" y="39640"/>
                </a:lnTo>
                <a:cubicBezTo>
                  <a:pt x="133350" y="34900"/>
                  <a:pt x="128297" y="31905"/>
                  <a:pt x="124130" y="34145"/>
                </a:cubicBezTo>
                <a:lnTo>
                  <a:pt x="83344" y="56101"/>
                </a:lnTo>
                <a:lnTo>
                  <a:pt x="83344" y="39640"/>
                </a:lnTo>
                <a:cubicBezTo>
                  <a:pt x="83344" y="34900"/>
                  <a:pt x="78291" y="31905"/>
                  <a:pt x="74124" y="34145"/>
                </a:cubicBezTo>
                <a:lnTo>
                  <a:pt x="33337" y="56101"/>
                </a:lnTo>
                <a:lnTo>
                  <a:pt x="33337" y="16669"/>
                </a:lnTo>
                <a:cubicBezTo>
                  <a:pt x="33337" y="12059"/>
                  <a:pt x="29613" y="8334"/>
                  <a:pt x="25003" y="8334"/>
                </a:cubicBezTo>
                <a:lnTo>
                  <a:pt x="8334" y="8334"/>
                </a:ln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24" name="Text 22"/>
          <p:cNvSpPr/>
          <p:nvPr/>
        </p:nvSpPr>
        <p:spPr>
          <a:xfrm>
            <a:off x="6611938" y="2876550"/>
            <a:ext cx="1533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应用：制造业、金融服务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4175" y="3841750"/>
            <a:ext cx="5635625" cy="2635250"/>
          </a:xfrm>
          <a:custGeom>
            <a:avLst/>
            <a:gdLst/>
            <a:ahLst/>
            <a:cxnLst/>
            <a:rect l="l" t="t" r="r" b="b"/>
            <a:pathLst>
              <a:path w="5635625" h="2635250">
                <a:moveTo>
                  <a:pt x="114291" y="0"/>
                </a:moveTo>
                <a:lnTo>
                  <a:pt x="5521334" y="0"/>
                </a:lnTo>
                <a:cubicBezTo>
                  <a:pt x="5584455" y="0"/>
                  <a:pt x="5635625" y="51170"/>
                  <a:pt x="5635625" y="114291"/>
                </a:cubicBezTo>
                <a:lnTo>
                  <a:pt x="5635625" y="2520959"/>
                </a:lnTo>
                <a:cubicBezTo>
                  <a:pt x="5635625" y="2584080"/>
                  <a:pt x="5584455" y="2635250"/>
                  <a:pt x="5521334" y="2635250"/>
                </a:cubicBezTo>
                <a:lnTo>
                  <a:pt x="114291" y="2635250"/>
                </a:lnTo>
                <a:cubicBezTo>
                  <a:pt x="51170" y="2635250"/>
                  <a:pt x="0" y="2584080"/>
                  <a:pt x="0" y="2520959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8A2BE2">
                <a:alpha val="40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77850" y="403542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100000">
                <a:srgbClr val="00FFFF"/>
              </a:gs>
            </a:gsLst>
            <a:lin ang="2700000" scaled="1"/>
          </a:gradFill>
          <a:ln/>
        </p:spPr>
      </p:sp>
      <p:sp>
        <p:nvSpPr>
          <p:cNvPr id="27" name="Shape 25"/>
          <p:cNvSpPr/>
          <p:nvPr/>
        </p:nvSpPr>
        <p:spPr>
          <a:xfrm>
            <a:off x="730250" y="418782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1263650" y="4035426"/>
            <a:ext cx="4676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逻辑推理能力飞跃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266825" y="4419601"/>
            <a:ext cx="615950" cy="234950"/>
          </a:xfrm>
          <a:custGeom>
            <a:avLst/>
            <a:gdLst/>
            <a:ahLst/>
            <a:cxnLst/>
            <a:rect l="l" t="t" r="r" b="b"/>
            <a:pathLst>
              <a:path w="615950" h="234950">
                <a:moveTo>
                  <a:pt x="38099" y="0"/>
                </a:moveTo>
                <a:lnTo>
                  <a:pt x="577851" y="0"/>
                </a:lnTo>
                <a:cubicBezTo>
                  <a:pt x="598892" y="0"/>
                  <a:pt x="615950" y="17058"/>
                  <a:pt x="615950" y="38099"/>
                </a:cubicBezTo>
                <a:lnTo>
                  <a:pt x="615950" y="196851"/>
                </a:lnTo>
                <a:cubicBezTo>
                  <a:pt x="615950" y="217892"/>
                  <a:pt x="598892" y="234950"/>
                  <a:pt x="577851" y="234950"/>
                </a:cubicBezTo>
                <a:lnTo>
                  <a:pt x="38099" y="234950"/>
                </a:lnTo>
                <a:cubicBezTo>
                  <a:pt x="17072" y="234950"/>
                  <a:pt x="0" y="217878"/>
                  <a:pt x="0" y="19685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01FFFF">
              <a:alpha val="20000"/>
            </a:srgbClr>
          </a:solidFill>
          <a:ln w="8467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1263650" y="4416426"/>
            <a:ext cx="6667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深度推理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962150" y="4460877"/>
            <a:ext cx="5143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性能提升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77850" y="4810125"/>
            <a:ext cx="53244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扩大模型参数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（GPT-3从1750亿到GPT-4的1.76万亿）、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优化架构设计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（稀疏注意力、混合专家模型）和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提升数据质量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，显著增强复杂逻辑关系捕捉能力。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96900" y="56959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8334" y="8334"/>
                </a:moveTo>
                <a:cubicBezTo>
                  <a:pt x="12944" y="8334"/>
                  <a:pt x="16669" y="12059"/>
                  <a:pt x="16669" y="16669"/>
                </a:cubicBezTo>
                <a:lnTo>
                  <a:pt x="16669" y="104180"/>
                </a:lnTo>
                <a:cubicBezTo>
                  <a:pt x="16669" y="106472"/>
                  <a:pt x="18544" y="108347"/>
                  <a:pt x="20836" y="108347"/>
                </a:cubicBezTo>
                <a:lnTo>
                  <a:pt x="125016" y="108347"/>
                </a:lnTo>
                <a:cubicBezTo>
                  <a:pt x="129626" y="108347"/>
                  <a:pt x="133350" y="112071"/>
                  <a:pt x="133350" y="116681"/>
                </a:cubicBezTo>
                <a:cubicBezTo>
                  <a:pt x="133350" y="121291"/>
                  <a:pt x="129626" y="125016"/>
                  <a:pt x="125016" y="125016"/>
                </a:cubicBezTo>
                <a:lnTo>
                  <a:pt x="20836" y="125016"/>
                </a:lnTo>
                <a:cubicBezTo>
                  <a:pt x="9324" y="125016"/>
                  <a:pt x="0" y="115692"/>
                  <a:pt x="0" y="104180"/>
                </a:cubicBezTo>
                <a:lnTo>
                  <a:pt x="0" y="16669"/>
                </a:lnTo>
                <a:cubicBezTo>
                  <a:pt x="0" y="12059"/>
                  <a:pt x="3724" y="8334"/>
                  <a:pt x="8334" y="8334"/>
                </a:cubicBezTo>
                <a:close/>
                <a:moveTo>
                  <a:pt x="33337" y="25003"/>
                </a:moveTo>
                <a:cubicBezTo>
                  <a:pt x="33337" y="20393"/>
                  <a:pt x="37062" y="16669"/>
                  <a:pt x="41672" y="16669"/>
                </a:cubicBezTo>
                <a:lnTo>
                  <a:pt x="91678" y="16669"/>
                </a:lnTo>
                <a:cubicBezTo>
                  <a:pt x="96288" y="16669"/>
                  <a:pt x="100013" y="20393"/>
                  <a:pt x="100013" y="25003"/>
                </a:cubicBezTo>
                <a:cubicBezTo>
                  <a:pt x="100013" y="29613"/>
                  <a:pt x="96288" y="33337"/>
                  <a:pt x="91678" y="33337"/>
                </a:cubicBezTo>
                <a:lnTo>
                  <a:pt x="41672" y="33337"/>
                </a:lnTo>
                <a:cubicBezTo>
                  <a:pt x="37062" y="33337"/>
                  <a:pt x="33337" y="29613"/>
                  <a:pt x="33337" y="25003"/>
                </a:cubicBezTo>
                <a:close/>
                <a:moveTo>
                  <a:pt x="41672" y="45839"/>
                </a:moveTo>
                <a:lnTo>
                  <a:pt x="75009" y="45839"/>
                </a:lnTo>
                <a:cubicBezTo>
                  <a:pt x="79619" y="45839"/>
                  <a:pt x="83344" y="49563"/>
                  <a:pt x="83344" y="54173"/>
                </a:cubicBezTo>
                <a:cubicBezTo>
                  <a:pt x="83344" y="58783"/>
                  <a:pt x="79619" y="62508"/>
                  <a:pt x="75009" y="62508"/>
                </a:cubicBezTo>
                <a:lnTo>
                  <a:pt x="41672" y="62508"/>
                </a:lnTo>
                <a:cubicBezTo>
                  <a:pt x="37062" y="62508"/>
                  <a:pt x="33337" y="58783"/>
                  <a:pt x="33337" y="54173"/>
                </a:cubicBezTo>
                <a:cubicBezTo>
                  <a:pt x="33337" y="49563"/>
                  <a:pt x="37062" y="45839"/>
                  <a:pt x="41672" y="45839"/>
                </a:cubicBezTo>
                <a:close/>
                <a:moveTo>
                  <a:pt x="41672" y="75009"/>
                </a:moveTo>
                <a:lnTo>
                  <a:pt x="108347" y="75009"/>
                </a:lnTo>
                <a:cubicBezTo>
                  <a:pt x="112957" y="75009"/>
                  <a:pt x="116681" y="78734"/>
                  <a:pt x="116681" y="83344"/>
                </a:cubicBezTo>
                <a:cubicBezTo>
                  <a:pt x="116681" y="87954"/>
                  <a:pt x="112957" y="91678"/>
                  <a:pt x="108347" y="91678"/>
                </a:cubicBezTo>
                <a:lnTo>
                  <a:pt x="41672" y="91678"/>
                </a:lnTo>
                <a:cubicBezTo>
                  <a:pt x="37062" y="91678"/>
                  <a:pt x="33337" y="87954"/>
                  <a:pt x="33337" y="83344"/>
                </a:cubicBezTo>
                <a:cubicBezTo>
                  <a:pt x="33337" y="78734"/>
                  <a:pt x="37062" y="75009"/>
                  <a:pt x="41672" y="75009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34" name="Text 32"/>
          <p:cNvSpPr/>
          <p:nvPr/>
        </p:nvSpPr>
        <p:spPr>
          <a:xfrm>
            <a:off x="820738" y="5667375"/>
            <a:ext cx="1666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突破：多轮对话、代码生成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75375" y="3841750"/>
            <a:ext cx="5635625" cy="2635250"/>
          </a:xfrm>
          <a:custGeom>
            <a:avLst/>
            <a:gdLst/>
            <a:ahLst/>
            <a:cxnLst/>
            <a:rect l="l" t="t" r="r" b="b"/>
            <a:pathLst>
              <a:path w="5635625" h="2635250">
                <a:moveTo>
                  <a:pt x="114291" y="0"/>
                </a:moveTo>
                <a:lnTo>
                  <a:pt x="5521334" y="0"/>
                </a:lnTo>
                <a:cubicBezTo>
                  <a:pt x="5584455" y="0"/>
                  <a:pt x="5635625" y="51170"/>
                  <a:pt x="5635625" y="114291"/>
                </a:cubicBezTo>
                <a:lnTo>
                  <a:pt x="5635625" y="2520959"/>
                </a:lnTo>
                <a:cubicBezTo>
                  <a:pt x="5635625" y="2584080"/>
                  <a:pt x="5584455" y="2635250"/>
                  <a:pt x="5521334" y="2635250"/>
                </a:cubicBezTo>
                <a:lnTo>
                  <a:pt x="114291" y="2635250"/>
                </a:lnTo>
                <a:cubicBezTo>
                  <a:pt x="51170" y="2635250"/>
                  <a:pt x="0" y="2584080"/>
                  <a:pt x="0" y="2520959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gradFill rotWithShape="1" flip="none">
            <a:gsLst>
              <a:gs pos="0">
                <a:srgbClr val="01FFFF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369050" y="403542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rotWithShape="1" flip="none">
            <a:gsLst>
              <a:gs pos="0">
                <a:srgbClr val="00FFFF"/>
              </a:gs>
              <a:gs pos="100000">
                <a:srgbClr val="8A2BE2"/>
              </a:gs>
            </a:gsLst>
            <a:lin ang="2700000" scaled="1"/>
          </a:gradFill>
          <a:ln/>
        </p:spPr>
      </p:sp>
      <p:sp>
        <p:nvSpPr>
          <p:cNvPr id="37" name="Shape 35"/>
          <p:cNvSpPr/>
          <p:nvPr/>
        </p:nvSpPr>
        <p:spPr>
          <a:xfrm>
            <a:off x="6521450" y="418782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8581" y="10716"/>
                </a:moveTo>
                <a:cubicBezTo>
                  <a:pt x="78581" y="4777"/>
                  <a:pt x="73804" y="0"/>
                  <a:pt x="67866" y="0"/>
                </a:cubicBezTo>
                <a:cubicBezTo>
                  <a:pt x="61927" y="0"/>
                  <a:pt x="57150" y="4777"/>
                  <a:pt x="57150" y="10716"/>
                </a:cubicBezTo>
                <a:lnTo>
                  <a:pt x="57150" y="28575"/>
                </a:lnTo>
                <a:cubicBezTo>
                  <a:pt x="41389" y="28575"/>
                  <a:pt x="28575" y="41389"/>
                  <a:pt x="28575" y="57150"/>
                </a:cubicBezTo>
                <a:lnTo>
                  <a:pt x="10716" y="57150"/>
                </a:lnTo>
                <a:cubicBezTo>
                  <a:pt x="4777" y="57150"/>
                  <a:pt x="0" y="61927"/>
                  <a:pt x="0" y="67866"/>
                </a:cubicBezTo>
                <a:cubicBezTo>
                  <a:pt x="0" y="73804"/>
                  <a:pt x="4777" y="78581"/>
                  <a:pt x="10716" y="78581"/>
                </a:cubicBezTo>
                <a:lnTo>
                  <a:pt x="28575" y="78581"/>
                </a:lnTo>
                <a:lnTo>
                  <a:pt x="28575" y="103584"/>
                </a:lnTo>
                <a:lnTo>
                  <a:pt x="10716" y="103584"/>
                </a:lnTo>
                <a:cubicBezTo>
                  <a:pt x="4777" y="103584"/>
                  <a:pt x="0" y="108362"/>
                  <a:pt x="0" y="114300"/>
                </a:cubicBezTo>
                <a:cubicBezTo>
                  <a:pt x="0" y="120238"/>
                  <a:pt x="4777" y="125016"/>
                  <a:pt x="10716" y="125016"/>
                </a:cubicBezTo>
                <a:lnTo>
                  <a:pt x="28575" y="125016"/>
                </a:lnTo>
                <a:lnTo>
                  <a:pt x="28575" y="150019"/>
                </a:lnTo>
                <a:lnTo>
                  <a:pt x="10716" y="150019"/>
                </a:lnTo>
                <a:cubicBezTo>
                  <a:pt x="4777" y="150019"/>
                  <a:pt x="0" y="154796"/>
                  <a:pt x="0" y="160734"/>
                </a:cubicBezTo>
                <a:cubicBezTo>
                  <a:pt x="0" y="166673"/>
                  <a:pt x="4777" y="171450"/>
                  <a:pt x="10716" y="171450"/>
                </a:cubicBezTo>
                <a:lnTo>
                  <a:pt x="28575" y="171450"/>
                </a:lnTo>
                <a:cubicBezTo>
                  <a:pt x="28575" y="187211"/>
                  <a:pt x="41389" y="200025"/>
                  <a:pt x="57150" y="200025"/>
                </a:cubicBezTo>
                <a:lnTo>
                  <a:pt x="57150" y="217884"/>
                </a:lnTo>
                <a:cubicBezTo>
                  <a:pt x="57150" y="223823"/>
                  <a:pt x="61927" y="228600"/>
                  <a:pt x="67866" y="228600"/>
                </a:cubicBezTo>
                <a:cubicBezTo>
                  <a:pt x="73804" y="228600"/>
                  <a:pt x="78581" y="223823"/>
                  <a:pt x="78581" y="217884"/>
                </a:cubicBezTo>
                <a:lnTo>
                  <a:pt x="78581" y="200025"/>
                </a:lnTo>
                <a:lnTo>
                  <a:pt x="103584" y="200025"/>
                </a:lnTo>
                <a:lnTo>
                  <a:pt x="103584" y="217884"/>
                </a:lnTo>
                <a:cubicBezTo>
                  <a:pt x="103584" y="223823"/>
                  <a:pt x="108362" y="228600"/>
                  <a:pt x="114300" y="228600"/>
                </a:cubicBezTo>
                <a:cubicBezTo>
                  <a:pt x="120238" y="228600"/>
                  <a:pt x="125016" y="223823"/>
                  <a:pt x="125016" y="217884"/>
                </a:cubicBezTo>
                <a:lnTo>
                  <a:pt x="125016" y="200025"/>
                </a:lnTo>
                <a:lnTo>
                  <a:pt x="150019" y="200025"/>
                </a:lnTo>
                <a:lnTo>
                  <a:pt x="150019" y="217884"/>
                </a:lnTo>
                <a:cubicBezTo>
                  <a:pt x="150019" y="223823"/>
                  <a:pt x="154796" y="228600"/>
                  <a:pt x="160734" y="228600"/>
                </a:cubicBezTo>
                <a:cubicBezTo>
                  <a:pt x="166673" y="228600"/>
                  <a:pt x="171450" y="223823"/>
                  <a:pt x="171450" y="217884"/>
                </a:cubicBezTo>
                <a:lnTo>
                  <a:pt x="171450" y="200025"/>
                </a:lnTo>
                <a:cubicBezTo>
                  <a:pt x="187211" y="200025"/>
                  <a:pt x="200025" y="187211"/>
                  <a:pt x="200025" y="171450"/>
                </a:cubicBezTo>
                <a:lnTo>
                  <a:pt x="217884" y="171450"/>
                </a:lnTo>
                <a:cubicBezTo>
                  <a:pt x="223823" y="171450"/>
                  <a:pt x="228600" y="166673"/>
                  <a:pt x="228600" y="160734"/>
                </a:cubicBezTo>
                <a:cubicBezTo>
                  <a:pt x="228600" y="154796"/>
                  <a:pt x="223823" y="150019"/>
                  <a:pt x="217884" y="150019"/>
                </a:cubicBezTo>
                <a:lnTo>
                  <a:pt x="200025" y="150019"/>
                </a:lnTo>
                <a:lnTo>
                  <a:pt x="200025" y="125016"/>
                </a:lnTo>
                <a:lnTo>
                  <a:pt x="217884" y="125016"/>
                </a:lnTo>
                <a:cubicBezTo>
                  <a:pt x="223823" y="125016"/>
                  <a:pt x="228600" y="120238"/>
                  <a:pt x="228600" y="114300"/>
                </a:cubicBezTo>
                <a:cubicBezTo>
                  <a:pt x="228600" y="108362"/>
                  <a:pt x="223823" y="103584"/>
                  <a:pt x="217884" y="103584"/>
                </a:cubicBezTo>
                <a:lnTo>
                  <a:pt x="200025" y="103584"/>
                </a:lnTo>
                <a:lnTo>
                  <a:pt x="200025" y="78581"/>
                </a:lnTo>
                <a:lnTo>
                  <a:pt x="217884" y="78581"/>
                </a:lnTo>
                <a:cubicBezTo>
                  <a:pt x="223823" y="78581"/>
                  <a:pt x="228600" y="73804"/>
                  <a:pt x="228600" y="67866"/>
                </a:cubicBezTo>
                <a:cubicBezTo>
                  <a:pt x="228600" y="61927"/>
                  <a:pt x="223823" y="57150"/>
                  <a:pt x="217884" y="57150"/>
                </a:cubicBezTo>
                <a:lnTo>
                  <a:pt x="200025" y="57150"/>
                </a:lnTo>
                <a:cubicBezTo>
                  <a:pt x="200025" y="41389"/>
                  <a:pt x="187211" y="28575"/>
                  <a:pt x="171450" y="28575"/>
                </a:cubicBezTo>
                <a:lnTo>
                  <a:pt x="171450" y="10716"/>
                </a:lnTo>
                <a:cubicBezTo>
                  <a:pt x="171450" y="4777"/>
                  <a:pt x="166673" y="0"/>
                  <a:pt x="160734" y="0"/>
                </a:cubicBezTo>
                <a:cubicBezTo>
                  <a:pt x="154796" y="0"/>
                  <a:pt x="150019" y="4777"/>
                  <a:pt x="150019" y="10716"/>
                </a:cubicBezTo>
                <a:lnTo>
                  <a:pt x="150019" y="28575"/>
                </a:lnTo>
                <a:lnTo>
                  <a:pt x="125016" y="28575"/>
                </a:lnTo>
                <a:lnTo>
                  <a:pt x="125016" y="10716"/>
                </a:lnTo>
                <a:cubicBezTo>
                  <a:pt x="125016" y="4777"/>
                  <a:pt x="120238" y="0"/>
                  <a:pt x="114300" y="0"/>
                </a:cubicBezTo>
                <a:cubicBezTo>
                  <a:pt x="108362" y="0"/>
                  <a:pt x="103584" y="4777"/>
                  <a:pt x="103584" y="10716"/>
                </a:cubicBezTo>
                <a:lnTo>
                  <a:pt x="103584" y="28575"/>
                </a:lnTo>
                <a:lnTo>
                  <a:pt x="78581" y="28575"/>
                </a:lnTo>
                <a:lnTo>
                  <a:pt x="78581" y="10716"/>
                </a:lnTo>
                <a:close/>
                <a:moveTo>
                  <a:pt x="71438" y="57150"/>
                </a:moveTo>
                <a:lnTo>
                  <a:pt x="157163" y="57150"/>
                </a:lnTo>
                <a:cubicBezTo>
                  <a:pt x="165065" y="57150"/>
                  <a:pt x="171450" y="63535"/>
                  <a:pt x="171450" y="71438"/>
                </a:cubicBezTo>
                <a:lnTo>
                  <a:pt x="171450" y="157163"/>
                </a:lnTo>
                <a:cubicBezTo>
                  <a:pt x="171450" y="165065"/>
                  <a:pt x="165065" y="171450"/>
                  <a:pt x="157163" y="171450"/>
                </a:cubicBezTo>
                <a:lnTo>
                  <a:pt x="71438" y="171450"/>
                </a:lnTo>
                <a:cubicBezTo>
                  <a:pt x="63535" y="171450"/>
                  <a:pt x="57150" y="165065"/>
                  <a:pt x="57150" y="157163"/>
                </a:cubicBezTo>
                <a:lnTo>
                  <a:pt x="57150" y="71438"/>
                </a:lnTo>
                <a:cubicBezTo>
                  <a:pt x="57150" y="63535"/>
                  <a:pt x="63535" y="57150"/>
                  <a:pt x="71438" y="57150"/>
                </a:cubicBezTo>
                <a:close/>
                <a:moveTo>
                  <a:pt x="78581" y="78581"/>
                </a:moveTo>
                <a:lnTo>
                  <a:pt x="78581" y="150019"/>
                </a:lnTo>
                <a:lnTo>
                  <a:pt x="150019" y="150019"/>
                </a:lnTo>
                <a:lnTo>
                  <a:pt x="150019" y="78581"/>
                </a:lnTo>
                <a:lnTo>
                  <a:pt x="78581" y="7858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8" name="Text 36"/>
          <p:cNvSpPr/>
          <p:nvPr/>
        </p:nvSpPr>
        <p:spPr>
          <a:xfrm>
            <a:off x="7054850" y="4035426"/>
            <a:ext cx="4676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轻量模型赋能终端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058025" y="4419601"/>
            <a:ext cx="615950" cy="234950"/>
          </a:xfrm>
          <a:custGeom>
            <a:avLst/>
            <a:gdLst/>
            <a:ahLst/>
            <a:cxnLst/>
            <a:rect l="l" t="t" r="r" b="b"/>
            <a:pathLst>
              <a:path w="615950" h="234950">
                <a:moveTo>
                  <a:pt x="38099" y="0"/>
                </a:moveTo>
                <a:lnTo>
                  <a:pt x="577851" y="0"/>
                </a:lnTo>
                <a:cubicBezTo>
                  <a:pt x="598892" y="0"/>
                  <a:pt x="615950" y="17058"/>
                  <a:pt x="615950" y="38099"/>
                </a:cubicBezTo>
                <a:lnTo>
                  <a:pt x="615950" y="196851"/>
                </a:lnTo>
                <a:cubicBezTo>
                  <a:pt x="615950" y="217892"/>
                  <a:pt x="598892" y="234950"/>
                  <a:pt x="577851" y="234950"/>
                </a:cubicBezTo>
                <a:lnTo>
                  <a:pt x="38099" y="234950"/>
                </a:lnTo>
                <a:cubicBezTo>
                  <a:pt x="17072" y="234950"/>
                  <a:pt x="0" y="217878"/>
                  <a:pt x="0" y="19685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8A2BE2">
              <a:alpha val="20000"/>
            </a:srgbClr>
          </a:solidFill>
          <a:ln w="8467">
            <a:solidFill>
              <a:srgbClr val="8A2BE2">
                <a:alpha val="40000"/>
              </a:srgbClr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7054850" y="4416426"/>
            <a:ext cx="6667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边缘部署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753350" y="4460877"/>
            <a:ext cx="5143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成本优化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369050" y="4810125"/>
            <a:ext cx="53244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网易有道"子曰3数学模型"推理性能超主流通用大模型，仅需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单块消费级GPU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即可运行，使普通教育机构能以低成本部署专业级应用，推动AI从云端走向终端。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404769" y="5695950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4167" y="16669"/>
                </a:moveTo>
                <a:cubicBezTo>
                  <a:pt x="4167" y="7475"/>
                  <a:pt x="11642" y="0"/>
                  <a:pt x="20836" y="0"/>
                </a:cubicBezTo>
                <a:lnTo>
                  <a:pt x="79177" y="0"/>
                </a:lnTo>
                <a:cubicBezTo>
                  <a:pt x="88370" y="0"/>
                  <a:pt x="95845" y="7475"/>
                  <a:pt x="95845" y="16669"/>
                </a:cubicBezTo>
                <a:lnTo>
                  <a:pt x="95845" y="116681"/>
                </a:lnTo>
                <a:cubicBezTo>
                  <a:pt x="95845" y="125875"/>
                  <a:pt x="88370" y="133350"/>
                  <a:pt x="79177" y="133350"/>
                </a:cubicBezTo>
                <a:lnTo>
                  <a:pt x="20836" y="133350"/>
                </a:lnTo>
                <a:cubicBezTo>
                  <a:pt x="11642" y="133350"/>
                  <a:pt x="4167" y="125875"/>
                  <a:pt x="4167" y="116681"/>
                </a:cubicBezTo>
                <a:lnTo>
                  <a:pt x="4167" y="16669"/>
                </a:lnTo>
                <a:close/>
                <a:moveTo>
                  <a:pt x="20836" y="16669"/>
                </a:moveTo>
                <a:lnTo>
                  <a:pt x="20836" y="95845"/>
                </a:lnTo>
                <a:lnTo>
                  <a:pt x="79177" y="95845"/>
                </a:lnTo>
                <a:lnTo>
                  <a:pt x="79177" y="16669"/>
                </a:lnTo>
                <a:lnTo>
                  <a:pt x="20836" y="16669"/>
                </a:lnTo>
                <a:close/>
                <a:moveTo>
                  <a:pt x="50006" y="122932"/>
                </a:moveTo>
                <a:cubicBezTo>
                  <a:pt x="54616" y="122932"/>
                  <a:pt x="58341" y="119208"/>
                  <a:pt x="58341" y="114598"/>
                </a:cubicBezTo>
                <a:cubicBezTo>
                  <a:pt x="58341" y="109988"/>
                  <a:pt x="54616" y="106263"/>
                  <a:pt x="50006" y="106263"/>
                </a:cubicBezTo>
                <a:cubicBezTo>
                  <a:pt x="45396" y="106263"/>
                  <a:pt x="41672" y="109988"/>
                  <a:pt x="41672" y="114598"/>
                </a:cubicBezTo>
                <a:cubicBezTo>
                  <a:pt x="41672" y="119208"/>
                  <a:pt x="45396" y="122932"/>
                  <a:pt x="50006" y="122932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44" name="Text 42"/>
          <p:cNvSpPr/>
          <p:nvPr/>
        </p:nvSpPr>
        <p:spPr>
          <a:xfrm>
            <a:off x="6611938" y="5667375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优势：低成本、易部署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" cy="304800"/>
          </a:xfrm>
          <a:custGeom>
            <a:avLst/>
            <a:gdLst/>
            <a:ahLst/>
            <a:cxnLst/>
            <a:rect l="l" t="t" r="r" b="b"/>
            <a:pathLst>
              <a:path w="38100" h="304800">
                <a:moveTo>
                  <a:pt x="0" y="0"/>
                </a:moveTo>
                <a:lnTo>
                  <a:pt x="38100" y="0"/>
                </a:lnTo>
                <a:lnTo>
                  <a:pt x="381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0">
                <a:srgbClr val="FFFFFF"/>
              </a:gs>
              <a:gs pos="100000">
                <a:srgbClr val="00FFF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26384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市场规模与增长轨迹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838200"/>
            <a:ext cx="1135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全球生成式AI市场进入爆发式增长阶段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175" y="1222375"/>
            <a:ext cx="6873875" cy="5254625"/>
          </a:xfrm>
          <a:custGeom>
            <a:avLst/>
            <a:gdLst/>
            <a:ahLst/>
            <a:cxnLst/>
            <a:rect l="l" t="t" r="r" b="b"/>
            <a:pathLst>
              <a:path w="6873875" h="5254625">
                <a:moveTo>
                  <a:pt x="114288" y="0"/>
                </a:moveTo>
                <a:lnTo>
                  <a:pt x="6759587" y="0"/>
                </a:lnTo>
                <a:cubicBezTo>
                  <a:pt x="6822706" y="0"/>
                  <a:pt x="6873875" y="51169"/>
                  <a:pt x="6873875" y="114288"/>
                </a:cubicBezTo>
                <a:lnTo>
                  <a:pt x="6873875" y="5140337"/>
                </a:lnTo>
                <a:cubicBezTo>
                  <a:pt x="6873875" y="5203456"/>
                  <a:pt x="6822706" y="5254625"/>
                  <a:pt x="6759587" y="5254625"/>
                </a:cubicBezTo>
                <a:lnTo>
                  <a:pt x="114288" y="5254625"/>
                </a:lnTo>
                <a:cubicBezTo>
                  <a:pt x="51169" y="5254625"/>
                  <a:pt x="0" y="5203456"/>
                  <a:pt x="0" y="5140337"/>
                </a:cubicBezTo>
                <a:lnTo>
                  <a:pt x="0" y="114288"/>
                </a:lnTo>
                <a:cubicBezTo>
                  <a:pt x="0" y="51169"/>
                  <a:pt x="51169" y="0"/>
                  <a:pt x="114288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>
                  <a:alpha val="1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491115" y="1222375"/>
            <a:ext cx="4321175" cy="2778125"/>
          </a:xfrm>
          <a:custGeom>
            <a:avLst/>
            <a:gdLst/>
            <a:ahLst/>
            <a:cxnLst/>
            <a:rect l="l" t="t" r="r" b="b"/>
            <a:pathLst>
              <a:path w="4321175" h="2778125">
                <a:moveTo>
                  <a:pt x="114292" y="0"/>
                </a:moveTo>
                <a:lnTo>
                  <a:pt x="4206883" y="0"/>
                </a:lnTo>
                <a:cubicBezTo>
                  <a:pt x="4270005" y="0"/>
                  <a:pt x="4321175" y="51170"/>
                  <a:pt x="4321175" y="114292"/>
                </a:cubicBezTo>
                <a:lnTo>
                  <a:pt x="4321175" y="2663833"/>
                </a:lnTo>
                <a:cubicBezTo>
                  <a:pt x="4321175" y="2726955"/>
                  <a:pt x="4270005" y="2778125"/>
                  <a:pt x="4206883" y="2778125"/>
                </a:cubicBezTo>
                <a:lnTo>
                  <a:pt x="114292" y="2778125"/>
                </a:lnTo>
                <a:cubicBezTo>
                  <a:pt x="51170" y="2778125"/>
                  <a:pt x="0" y="2726955"/>
                  <a:pt x="0" y="2663833"/>
                </a:cubicBezTo>
                <a:lnTo>
                  <a:pt x="0" y="114292"/>
                </a:lnTo>
                <a:cubicBezTo>
                  <a:pt x="0" y="51170"/>
                  <a:pt x="51170" y="0"/>
                  <a:pt x="114292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8A2BE2">
                <a:alpha val="4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646690" y="137795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100000">
                <a:srgbClr val="00FFFF"/>
              </a:gs>
            </a:gsLst>
            <a:lin ang="2700000" scaled="1"/>
          </a:gradFill>
          <a:ln/>
        </p:spPr>
      </p:sp>
      <p:sp>
        <p:nvSpPr>
          <p:cNvPr id="8" name="Shape 6"/>
          <p:cNvSpPr/>
          <p:nvPr/>
        </p:nvSpPr>
        <p:spPr>
          <a:xfrm>
            <a:off x="7768134" y="1511301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90649" y="89297"/>
                </a:moveTo>
                <a:lnTo>
                  <a:pt x="125164" y="89297"/>
                </a:lnTo>
                <a:cubicBezTo>
                  <a:pt x="118579" y="89297"/>
                  <a:pt x="113258" y="83976"/>
                  <a:pt x="113258" y="77391"/>
                </a:cubicBezTo>
                <a:lnTo>
                  <a:pt x="113258" y="11906"/>
                </a:lnTo>
                <a:cubicBezTo>
                  <a:pt x="113258" y="5321"/>
                  <a:pt x="118616" y="-74"/>
                  <a:pt x="125127" y="781"/>
                </a:cubicBezTo>
                <a:cubicBezTo>
                  <a:pt x="164939" y="6065"/>
                  <a:pt x="196490" y="37616"/>
                  <a:pt x="201774" y="77428"/>
                </a:cubicBezTo>
                <a:cubicBezTo>
                  <a:pt x="202629" y="83939"/>
                  <a:pt x="197234" y="89297"/>
                  <a:pt x="190649" y="89297"/>
                </a:cubicBezTo>
                <a:close/>
                <a:moveTo>
                  <a:pt x="82823" y="13841"/>
                </a:moveTo>
                <a:cubicBezTo>
                  <a:pt x="89557" y="12427"/>
                  <a:pt x="95399" y="17934"/>
                  <a:pt x="95399" y="24817"/>
                </a:cubicBezTo>
                <a:lnTo>
                  <a:pt x="95399" y="98227"/>
                </a:lnTo>
                <a:cubicBezTo>
                  <a:pt x="95399" y="100310"/>
                  <a:pt x="96143" y="102319"/>
                  <a:pt x="97445" y="103919"/>
                </a:cubicBezTo>
                <a:lnTo>
                  <a:pt x="146596" y="163227"/>
                </a:lnTo>
                <a:cubicBezTo>
                  <a:pt x="150949" y="168473"/>
                  <a:pt x="150019" y="176399"/>
                  <a:pt x="144028" y="179636"/>
                </a:cubicBezTo>
                <a:cubicBezTo>
                  <a:pt x="131341" y="186556"/>
                  <a:pt x="116793" y="190500"/>
                  <a:pt x="101352" y="190500"/>
                </a:cubicBezTo>
                <a:cubicBezTo>
                  <a:pt x="52053" y="190500"/>
                  <a:pt x="12055" y="150502"/>
                  <a:pt x="12055" y="101203"/>
                </a:cubicBezTo>
                <a:cubicBezTo>
                  <a:pt x="12055" y="58229"/>
                  <a:pt x="42379" y="22361"/>
                  <a:pt x="82823" y="13841"/>
                </a:cubicBezTo>
                <a:close/>
                <a:moveTo>
                  <a:pt x="177775" y="107156"/>
                </a:moveTo>
                <a:lnTo>
                  <a:pt x="201588" y="107156"/>
                </a:lnTo>
                <a:cubicBezTo>
                  <a:pt x="208471" y="107156"/>
                  <a:pt x="213978" y="112998"/>
                  <a:pt x="212564" y="119732"/>
                </a:cubicBezTo>
                <a:cubicBezTo>
                  <a:pt x="208769" y="137740"/>
                  <a:pt x="199541" y="153739"/>
                  <a:pt x="186668" y="165943"/>
                </a:cubicBezTo>
                <a:cubicBezTo>
                  <a:pt x="182091" y="170297"/>
                  <a:pt x="174910" y="169366"/>
                  <a:pt x="170892" y="164492"/>
                </a:cubicBezTo>
                <a:lnTo>
                  <a:pt x="139489" y="126653"/>
                </a:lnTo>
                <a:cubicBezTo>
                  <a:pt x="133052" y="118876"/>
                  <a:pt x="138596" y="107156"/>
                  <a:pt x="148642" y="107156"/>
                </a:cubicBezTo>
                <a:lnTo>
                  <a:pt x="177738" y="10715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8218190" y="1377951"/>
            <a:ext cx="1343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市场份额分布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218190" y="1644651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2023年技术架构占比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646690" y="1987551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生成对抗网络 (GAN)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219259" y="1949451"/>
            <a:ext cx="5429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74%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649865" y="2333626"/>
            <a:ext cx="3997325" cy="111125"/>
          </a:xfrm>
          <a:custGeom>
            <a:avLst/>
            <a:gdLst/>
            <a:ahLst/>
            <a:cxnLst/>
            <a:rect l="l" t="t" r="r" b="b"/>
            <a:pathLst>
              <a:path w="3997325" h="111125">
                <a:moveTo>
                  <a:pt x="55563" y="0"/>
                </a:moveTo>
                <a:lnTo>
                  <a:pt x="3941763" y="0"/>
                </a:lnTo>
                <a:cubicBezTo>
                  <a:pt x="3972449" y="0"/>
                  <a:pt x="3997325" y="24876"/>
                  <a:pt x="3997325" y="55563"/>
                </a:cubicBezTo>
                <a:lnTo>
                  <a:pt x="3997325" y="55563"/>
                </a:lnTo>
                <a:cubicBezTo>
                  <a:pt x="3997325" y="86249"/>
                  <a:pt x="3972449" y="111125"/>
                  <a:pt x="3941763" y="111125"/>
                </a:cubicBezTo>
                <a:lnTo>
                  <a:pt x="55563" y="111125"/>
                </a:lnTo>
                <a:cubicBezTo>
                  <a:pt x="24876" y="111125"/>
                  <a:pt x="0" y="86249"/>
                  <a:pt x="0" y="55563"/>
                </a:cubicBezTo>
                <a:lnTo>
                  <a:pt x="0" y="55563"/>
                </a:lnTo>
                <a:cubicBezTo>
                  <a:pt x="0" y="24876"/>
                  <a:pt x="24876" y="0"/>
                  <a:pt x="55563" y="0"/>
                </a:cubicBezTo>
                <a:close/>
              </a:path>
            </a:pathLst>
          </a:custGeom>
          <a:solidFill>
            <a:srgbClr val="1A1A1D"/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653040" y="2336802"/>
            <a:ext cx="2952750" cy="76200"/>
          </a:xfrm>
          <a:custGeom>
            <a:avLst/>
            <a:gdLst/>
            <a:ahLst/>
            <a:cxnLst/>
            <a:rect l="l" t="t" r="r" b="b"/>
            <a:pathLst>
              <a:path w="2952750" h="76200">
                <a:moveTo>
                  <a:pt x="38100" y="0"/>
                </a:moveTo>
                <a:lnTo>
                  <a:pt x="2914650" y="0"/>
                </a:lnTo>
                <a:cubicBezTo>
                  <a:pt x="2935678" y="0"/>
                  <a:pt x="2952750" y="17072"/>
                  <a:pt x="2952750" y="38100"/>
                </a:cubicBezTo>
                <a:lnTo>
                  <a:pt x="2952750" y="38100"/>
                </a:lnTo>
                <a:cubicBezTo>
                  <a:pt x="2952750" y="59128"/>
                  <a:pt x="2935678" y="76200"/>
                  <a:pt x="29146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100000">
                <a:srgbClr val="00FFFF"/>
              </a:gs>
            </a:gsLst>
            <a:lin ang="0" scaled="1"/>
          </a:gradFill>
          <a:ln/>
        </p:spPr>
      </p:sp>
      <p:sp>
        <p:nvSpPr>
          <p:cNvPr id="15" name="Text 13"/>
          <p:cNvSpPr/>
          <p:nvPr/>
        </p:nvSpPr>
        <p:spPr>
          <a:xfrm>
            <a:off x="7646690" y="2597151"/>
            <a:ext cx="1247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基于Transformer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201400" y="2559051"/>
            <a:ext cx="5619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A2BE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26%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649865" y="2943226"/>
            <a:ext cx="3997325" cy="111125"/>
          </a:xfrm>
          <a:custGeom>
            <a:avLst/>
            <a:gdLst/>
            <a:ahLst/>
            <a:cxnLst/>
            <a:rect l="l" t="t" r="r" b="b"/>
            <a:pathLst>
              <a:path w="3997325" h="111125">
                <a:moveTo>
                  <a:pt x="55563" y="0"/>
                </a:moveTo>
                <a:lnTo>
                  <a:pt x="3941763" y="0"/>
                </a:lnTo>
                <a:cubicBezTo>
                  <a:pt x="3972449" y="0"/>
                  <a:pt x="3997325" y="24876"/>
                  <a:pt x="3997325" y="55563"/>
                </a:cubicBezTo>
                <a:lnTo>
                  <a:pt x="3997325" y="55563"/>
                </a:lnTo>
                <a:cubicBezTo>
                  <a:pt x="3997325" y="86249"/>
                  <a:pt x="3972449" y="111125"/>
                  <a:pt x="3941763" y="111125"/>
                </a:cubicBezTo>
                <a:lnTo>
                  <a:pt x="55563" y="111125"/>
                </a:lnTo>
                <a:cubicBezTo>
                  <a:pt x="24876" y="111125"/>
                  <a:pt x="0" y="86249"/>
                  <a:pt x="0" y="55563"/>
                </a:cubicBezTo>
                <a:lnTo>
                  <a:pt x="0" y="55563"/>
                </a:lnTo>
                <a:cubicBezTo>
                  <a:pt x="0" y="24876"/>
                  <a:pt x="24876" y="0"/>
                  <a:pt x="55563" y="0"/>
                </a:cubicBezTo>
                <a:close/>
              </a:path>
            </a:pathLst>
          </a:custGeom>
          <a:solidFill>
            <a:srgbClr val="1A1A1D"/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653040" y="2946402"/>
            <a:ext cx="1038225" cy="76200"/>
          </a:xfrm>
          <a:custGeom>
            <a:avLst/>
            <a:gdLst/>
            <a:ahLst/>
            <a:cxnLst/>
            <a:rect l="l" t="t" r="r" b="b"/>
            <a:pathLst>
              <a:path w="1038225" h="76200">
                <a:moveTo>
                  <a:pt x="38100" y="0"/>
                </a:moveTo>
                <a:lnTo>
                  <a:pt x="1000125" y="0"/>
                </a:lnTo>
                <a:cubicBezTo>
                  <a:pt x="1021153" y="0"/>
                  <a:pt x="1038225" y="17072"/>
                  <a:pt x="1038225" y="38100"/>
                </a:cubicBezTo>
                <a:lnTo>
                  <a:pt x="1038225" y="38100"/>
                </a:lnTo>
                <a:cubicBezTo>
                  <a:pt x="1038225" y="59128"/>
                  <a:pt x="1021153" y="76200"/>
                  <a:pt x="10001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FFFF"/>
              </a:gs>
              <a:gs pos="100000">
                <a:srgbClr val="8A2BE2"/>
              </a:gs>
            </a:gsLst>
            <a:lin ang="0" scaled="1"/>
          </a:gradFill>
          <a:ln/>
        </p:spPr>
      </p:sp>
      <p:sp>
        <p:nvSpPr>
          <p:cNvPr id="19" name="Shape 17"/>
          <p:cNvSpPr/>
          <p:nvPr/>
        </p:nvSpPr>
        <p:spPr>
          <a:xfrm>
            <a:off x="7649865" y="3171826"/>
            <a:ext cx="3997325" cy="673100"/>
          </a:xfrm>
          <a:custGeom>
            <a:avLst/>
            <a:gdLst/>
            <a:ahLst/>
            <a:cxnLst/>
            <a:rect l="l" t="t" r="r" b="b"/>
            <a:pathLst>
              <a:path w="3997325" h="673100">
                <a:moveTo>
                  <a:pt x="76202" y="0"/>
                </a:moveTo>
                <a:lnTo>
                  <a:pt x="3921123" y="0"/>
                </a:lnTo>
                <a:cubicBezTo>
                  <a:pt x="3963208" y="0"/>
                  <a:pt x="3997325" y="34117"/>
                  <a:pt x="3997325" y="76202"/>
                </a:cubicBezTo>
                <a:lnTo>
                  <a:pt x="3997325" y="596898"/>
                </a:lnTo>
                <a:cubicBezTo>
                  <a:pt x="3997325" y="638983"/>
                  <a:pt x="3963208" y="673100"/>
                  <a:pt x="3921123" y="673100"/>
                </a:cubicBezTo>
                <a:lnTo>
                  <a:pt x="76202" y="673100"/>
                </a:lnTo>
                <a:cubicBezTo>
                  <a:pt x="34117" y="673100"/>
                  <a:pt x="0" y="638983"/>
                  <a:pt x="0" y="596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778055" y="3327402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100013" y="41672"/>
                </a:moveTo>
                <a:cubicBezTo>
                  <a:pt x="95403" y="41672"/>
                  <a:pt x="91678" y="37947"/>
                  <a:pt x="91678" y="33337"/>
                </a:cubicBezTo>
                <a:cubicBezTo>
                  <a:pt x="91678" y="28728"/>
                  <a:pt x="95403" y="25003"/>
                  <a:pt x="100013" y="25003"/>
                </a:cubicBezTo>
                <a:lnTo>
                  <a:pt x="141684" y="25003"/>
                </a:lnTo>
                <a:cubicBezTo>
                  <a:pt x="146294" y="25003"/>
                  <a:pt x="150019" y="28728"/>
                  <a:pt x="150019" y="33337"/>
                </a:cubicBezTo>
                <a:lnTo>
                  <a:pt x="150019" y="75009"/>
                </a:lnTo>
                <a:cubicBezTo>
                  <a:pt x="150019" y="79619"/>
                  <a:pt x="146294" y="83344"/>
                  <a:pt x="141684" y="83344"/>
                </a:cubicBezTo>
                <a:cubicBezTo>
                  <a:pt x="137074" y="83344"/>
                  <a:pt x="133350" y="79619"/>
                  <a:pt x="133350" y="75009"/>
                </a:cubicBezTo>
                <a:lnTo>
                  <a:pt x="133350" y="53470"/>
                </a:lnTo>
                <a:lnTo>
                  <a:pt x="89230" y="97590"/>
                </a:lnTo>
                <a:cubicBezTo>
                  <a:pt x="85974" y="100846"/>
                  <a:pt x="80687" y="100846"/>
                  <a:pt x="77432" y="97590"/>
                </a:cubicBezTo>
                <a:lnTo>
                  <a:pt x="50006" y="70139"/>
                </a:lnTo>
                <a:lnTo>
                  <a:pt x="14221" y="105899"/>
                </a:lnTo>
                <a:cubicBezTo>
                  <a:pt x="10965" y="109154"/>
                  <a:pt x="5678" y="109154"/>
                  <a:pt x="2422" y="105899"/>
                </a:cubicBezTo>
                <a:cubicBezTo>
                  <a:pt x="-833" y="102643"/>
                  <a:pt x="-833" y="97356"/>
                  <a:pt x="2422" y="94100"/>
                </a:cubicBezTo>
                <a:lnTo>
                  <a:pt x="44094" y="52428"/>
                </a:lnTo>
                <a:cubicBezTo>
                  <a:pt x="47350" y="49173"/>
                  <a:pt x="52637" y="49173"/>
                  <a:pt x="55892" y="52428"/>
                </a:cubicBezTo>
                <a:lnTo>
                  <a:pt x="83344" y="79880"/>
                </a:lnTo>
                <a:lnTo>
                  <a:pt x="121552" y="41672"/>
                </a:lnTo>
                <a:lnTo>
                  <a:pt x="100013" y="41672"/>
                </a:ln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7995940" y="3289302"/>
            <a:ext cx="36004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Transformer模型在预测期内以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最高复合年增长率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增长，主要驱动因素包括文本到图像、多模态生成等应用的快速普及。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491115" y="4119563"/>
            <a:ext cx="4321175" cy="1501775"/>
          </a:xfrm>
          <a:custGeom>
            <a:avLst/>
            <a:gdLst/>
            <a:ahLst/>
            <a:cxnLst/>
            <a:rect l="l" t="t" r="r" b="b"/>
            <a:pathLst>
              <a:path w="4321175" h="1501775">
                <a:moveTo>
                  <a:pt x="114300" y="0"/>
                </a:moveTo>
                <a:lnTo>
                  <a:pt x="4206875" y="0"/>
                </a:lnTo>
                <a:cubicBezTo>
                  <a:pt x="4270001" y="0"/>
                  <a:pt x="4321175" y="51174"/>
                  <a:pt x="4321175" y="114300"/>
                </a:cubicBezTo>
                <a:lnTo>
                  <a:pt x="4321175" y="1387475"/>
                </a:lnTo>
                <a:cubicBezTo>
                  <a:pt x="4321175" y="1450601"/>
                  <a:pt x="4270001" y="1501775"/>
                  <a:pt x="4206875" y="1501775"/>
                </a:cubicBezTo>
                <a:lnTo>
                  <a:pt x="114300" y="1501775"/>
                </a:lnTo>
                <a:cubicBezTo>
                  <a:pt x="51174" y="1501775"/>
                  <a:pt x="0" y="1450601"/>
                  <a:pt x="0" y="13874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1FFFF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7646690" y="427513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rotWithShape="1" flip="none">
            <a:gsLst>
              <a:gs pos="0">
                <a:srgbClr val="00FFFF"/>
              </a:gs>
              <a:gs pos="100000">
                <a:srgbClr val="8A2BE2"/>
              </a:gs>
            </a:gsLst>
            <a:lin ang="2700000" scaled="1"/>
          </a:gradFill>
          <a:ln/>
        </p:spPr>
      </p:sp>
      <p:sp>
        <p:nvSpPr>
          <p:cNvPr id="24" name="Shape 22"/>
          <p:cNvSpPr/>
          <p:nvPr/>
        </p:nvSpPr>
        <p:spPr>
          <a:xfrm>
            <a:off x="7803853" y="4408489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23812" y="0"/>
                </a:moveTo>
                <a:cubicBezTo>
                  <a:pt x="10678" y="0"/>
                  <a:pt x="0" y="10678"/>
                  <a:pt x="0" y="23812"/>
                </a:cubicBezTo>
                <a:lnTo>
                  <a:pt x="0" y="166688"/>
                </a:lnTo>
                <a:cubicBezTo>
                  <a:pt x="0" y="179822"/>
                  <a:pt x="10678" y="190500"/>
                  <a:pt x="23812" y="190500"/>
                </a:cubicBezTo>
                <a:lnTo>
                  <a:pt x="119063" y="190500"/>
                </a:lnTo>
                <a:cubicBezTo>
                  <a:pt x="132197" y="190500"/>
                  <a:pt x="142875" y="179822"/>
                  <a:pt x="142875" y="166688"/>
                </a:cubicBezTo>
                <a:lnTo>
                  <a:pt x="142875" y="23812"/>
                </a:lnTo>
                <a:cubicBezTo>
                  <a:pt x="142875" y="10678"/>
                  <a:pt x="132197" y="0"/>
                  <a:pt x="119063" y="0"/>
                </a:cubicBezTo>
                <a:lnTo>
                  <a:pt x="23812" y="0"/>
                </a:lnTo>
                <a:close/>
                <a:moveTo>
                  <a:pt x="65484" y="130969"/>
                </a:moveTo>
                <a:lnTo>
                  <a:pt x="77391" y="130969"/>
                </a:lnTo>
                <a:cubicBezTo>
                  <a:pt x="83976" y="130969"/>
                  <a:pt x="89297" y="136289"/>
                  <a:pt x="89297" y="142875"/>
                </a:cubicBezTo>
                <a:lnTo>
                  <a:pt x="89297" y="172641"/>
                </a:lnTo>
                <a:lnTo>
                  <a:pt x="53578" y="172641"/>
                </a:lnTo>
                <a:lnTo>
                  <a:pt x="53578" y="142875"/>
                </a:lnTo>
                <a:cubicBezTo>
                  <a:pt x="53578" y="136289"/>
                  <a:pt x="58899" y="130969"/>
                  <a:pt x="65484" y="130969"/>
                </a:cubicBezTo>
                <a:close/>
                <a:moveTo>
                  <a:pt x="35719" y="41672"/>
                </a:moveTo>
                <a:cubicBezTo>
                  <a:pt x="35719" y="38398"/>
                  <a:pt x="38398" y="35719"/>
                  <a:pt x="41672" y="35719"/>
                </a:cubicBezTo>
                <a:lnTo>
                  <a:pt x="53578" y="35719"/>
                </a:lnTo>
                <a:cubicBezTo>
                  <a:pt x="56852" y="35719"/>
                  <a:pt x="59531" y="38398"/>
                  <a:pt x="59531" y="41672"/>
                </a:cubicBezTo>
                <a:lnTo>
                  <a:pt x="59531" y="53578"/>
                </a:lnTo>
                <a:cubicBezTo>
                  <a:pt x="59531" y="56852"/>
                  <a:pt x="56852" y="59531"/>
                  <a:pt x="53578" y="59531"/>
                </a:cubicBezTo>
                <a:lnTo>
                  <a:pt x="41672" y="59531"/>
                </a:lnTo>
                <a:cubicBezTo>
                  <a:pt x="38398" y="59531"/>
                  <a:pt x="35719" y="56852"/>
                  <a:pt x="35719" y="53578"/>
                </a:cubicBezTo>
                <a:lnTo>
                  <a:pt x="35719" y="41672"/>
                </a:lnTo>
                <a:close/>
                <a:moveTo>
                  <a:pt x="89297" y="35719"/>
                </a:moveTo>
                <a:lnTo>
                  <a:pt x="101203" y="35719"/>
                </a:lnTo>
                <a:cubicBezTo>
                  <a:pt x="104477" y="35719"/>
                  <a:pt x="107156" y="38398"/>
                  <a:pt x="107156" y="41672"/>
                </a:cubicBezTo>
                <a:lnTo>
                  <a:pt x="107156" y="53578"/>
                </a:lnTo>
                <a:cubicBezTo>
                  <a:pt x="107156" y="56852"/>
                  <a:pt x="104477" y="59531"/>
                  <a:pt x="101203" y="59531"/>
                </a:cubicBezTo>
                <a:lnTo>
                  <a:pt x="89297" y="59531"/>
                </a:lnTo>
                <a:cubicBezTo>
                  <a:pt x="86023" y="59531"/>
                  <a:pt x="83344" y="56852"/>
                  <a:pt x="83344" y="53578"/>
                </a:cubicBezTo>
                <a:lnTo>
                  <a:pt x="83344" y="41672"/>
                </a:lnTo>
                <a:cubicBezTo>
                  <a:pt x="83344" y="38398"/>
                  <a:pt x="86023" y="35719"/>
                  <a:pt x="89297" y="35719"/>
                </a:cubicBezTo>
                <a:close/>
                <a:moveTo>
                  <a:pt x="35719" y="89297"/>
                </a:moveTo>
                <a:cubicBezTo>
                  <a:pt x="35719" y="86023"/>
                  <a:pt x="38398" y="83344"/>
                  <a:pt x="41672" y="83344"/>
                </a:cubicBezTo>
                <a:lnTo>
                  <a:pt x="53578" y="83344"/>
                </a:lnTo>
                <a:cubicBezTo>
                  <a:pt x="56852" y="83344"/>
                  <a:pt x="59531" y="86023"/>
                  <a:pt x="59531" y="89297"/>
                </a:cubicBezTo>
                <a:lnTo>
                  <a:pt x="59531" y="101203"/>
                </a:lnTo>
                <a:cubicBezTo>
                  <a:pt x="59531" y="104477"/>
                  <a:pt x="56852" y="107156"/>
                  <a:pt x="53578" y="107156"/>
                </a:cubicBezTo>
                <a:lnTo>
                  <a:pt x="41672" y="107156"/>
                </a:lnTo>
                <a:cubicBezTo>
                  <a:pt x="38398" y="107156"/>
                  <a:pt x="35719" y="104477"/>
                  <a:pt x="35719" y="101203"/>
                </a:cubicBezTo>
                <a:lnTo>
                  <a:pt x="35719" y="89297"/>
                </a:lnTo>
                <a:close/>
                <a:moveTo>
                  <a:pt x="89297" y="83344"/>
                </a:moveTo>
                <a:lnTo>
                  <a:pt x="101203" y="83344"/>
                </a:lnTo>
                <a:cubicBezTo>
                  <a:pt x="104477" y="83344"/>
                  <a:pt x="107156" y="86023"/>
                  <a:pt x="107156" y="89297"/>
                </a:cubicBezTo>
                <a:lnTo>
                  <a:pt x="107156" y="101203"/>
                </a:lnTo>
                <a:cubicBezTo>
                  <a:pt x="107156" y="104477"/>
                  <a:pt x="104477" y="107156"/>
                  <a:pt x="101203" y="107156"/>
                </a:cubicBezTo>
                <a:lnTo>
                  <a:pt x="89297" y="107156"/>
                </a:lnTo>
                <a:cubicBezTo>
                  <a:pt x="86023" y="107156"/>
                  <a:pt x="83344" y="104477"/>
                  <a:pt x="83344" y="101203"/>
                </a:cubicBezTo>
                <a:lnTo>
                  <a:pt x="83344" y="89297"/>
                </a:lnTo>
                <a:cubicBezTo>
                  <a:pt x="83344" y="86023"/>
                  <a:pt x="86023" y="83344"/>
                  <a:pt x="89297" y="8334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8218190" y="4275139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行业应用领先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218190" y="4541839"/>
            <a:ext cx="1000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渗透度排名前五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49865" y="4849814"/>
            <a:ext cx="730250" cy="615950"/>
          </a:xfrm>
          <a:custGeom>
            <a:avLst/>
            <a:gdLst/>
            <a:ahLst/>
            <a:cxnLst/>
            <a:rect l="l" t="t" r="r" b="b"/>
            <a:pathLst>
              <a:path w="730250" h="615950">
                <a:moveTo>
                  <a:pt x="76199" y="0"/>
                </a:moveTo>
                <a:lnTo>
                  <a:pt x="654051" y="0"/>
                </a:lnTo>
                <a:cubicBezTo>
                  <a:pt x="696134" y="0"/>
                  <a:pt x="730250" y="34116"/>
                  <a:pt x="730250" y="76199"/>
                </a:cubicBezTo>
                <a:lnTo>
                  <a:pt x="730250" y="539751"/>
                </a:lnTo>
                <a:cubicBezTo>
                  <a:pt x="730250" y="581834"/>
                  <a:pt x="696134" y="615950"/>
                  <a:pt x="654051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8A2BE2">
              <a:alpha val="20000"/>
            </a:srgbClr>
          </a:solidFill>
          <a:ln w="8467">
            <a:solidFill>
              <a:srgbClr val="8A2BE2">
                <a:alpha val="40000"/>
              </a:srgbClr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681615" y="4929188"/>
            <a:ext cx="666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700665" y="5233988"/>
            <a:ext cx="628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互联网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466138" y="4849814"/>
            <a:ext cx="730250" cy="615950"/>
          </a:xfrm>
          <a:custGeom>
            <a:avLst/>
            <a:gdLst/>
            <a:ahLst/>
            <a:cxnLst/>
            <a:rect l="l" t="t" r="r" b="b"/>
            <a:pathLst>
              <a:path w="730250" h="615950">
                <a:moveTo>
                  <a:pt x="76199" y="0"/>
                </a:moveTo>
                <a:lnTo>
                  <a:pt x="654051" y="0"/>
                </a:lnTo>
                <a:cubicBezTo>
                  <a:pt x="696134" y="0"/>
                  <a:pt x="730250" y="34116"/>
                  <a:pt x="730250" y="76199"/>
                </a:cubicBezTo>
                <a:lnTo>
                  <a:pt x="730250" y="539751"/>
                </a:lnTo>
                <a:cubicBezTo>
                  <a:pt x="730250" y="581834"/>
                  <a:pt x="696134" y="615950"/>
                  <a:pt x="654051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1FFFF">
              <a:alpha val="20000"/>
            </a:srgbClr>
          </a:solidFill>
          <a:ln w="8467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8497888" y="4929188"/>
            <a:ext cx="666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8A2BE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516938" y="5233988"/>
            <a:ext cx="628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金融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282510" y="4849814"/>
            <a:ext cx="730250" cy="615950"/>
          </a:xfrm>
          <a:custGeom>
            <a:avLst/>
            <a:gdLst/>
            <a:ahLst/>
            <a:cxnLst/>
            <a:rect l="l" t="t" r="r" b="b"/>
            <a:pathLst>
              <a:path w="730250" h="615950">
                <a:moveTo>
                  <a:pt x="76199" y="0"/>
                </a:moveTo>
                <a:lnTo>
                  <a:pt x="654051" y="0"/>
                </a:lnTo>
                <a:cubicBezTo>
                  <a:pt x="696134" y="0"/>
                  <a:pt x="730250" y="34116"/>
                  <a:pt x="730250" y="76199"/>
                </a:cubicBezTo>
                <a:lnTo>
                  <a:pt x="730250" y="539751"/>
                </a:lnTo>
                <a:cubicBezTo>
                  <a:pt x="730250" y="581834"/>
                  <a:pt x="696134" y="615950"/>
                  <a:pt x="654051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8A2BE2">
              <a:alpha val="20000"/>
            </a:srgbClr>
          </a:solidFill>
          <a:ln w="8467">
            <a:solidFill>
              <a:srgbClr val="8A2BE2">
                <a:alpha val="40000"/>
              </a:srgbClr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9314259" y="4929188"/>
            <a:ext cx="666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333309" y="5233988"/>
            <a:ext cx="628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运营商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0098882" y="4849814"/>
            <a:ext cx="730250" cy="615950"/>
          </a:xfrm>
          <a:custGeom>
            <a:avLst/>
            <a:gdLst/>
            <a:ahLst/>
            <a:cxnLst/>
            <a:rect l="l" t="t" r="r" b="b"/>
            <a:pathLst>
              <a:path w="730250" h="615950">
                <a:moveTo>
                  <a:pt x="76199" y="0"/>
                </a:moveTo>
                <a:lnTo>
                  <a:pt x="654051" y="0"/>
                </a:lnTo>
                <a:cubicBezTo>
                  <a:pt x="696134" y="0"/>
                  <a:pt x="730250" y="34116"/>
                  <a:pt x="730250" y="76199"/>
                </a:cubicBezTo>
                <a:lnTo>
                  <a:pt x="730250" y="539751"/>
                </a:lnTo>
                <a:cubicBezTo>
                  <a:pt x="730250" y="581834"/>
                  <a:pt x="696134" y="615950"/>
                  <a:pt x="654051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1FFFF">
              <a:alpha val="20000"/>
            </a:srgbClr>
          </a:solidFill>
          <a:ln w="8467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10130632" y="4929188"/>
            <a:ext cx="666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8A2BE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149682" y="5233988"/>
            <a:ext cx="628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制造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0915253" y="4849814"/>
            <a:ext cx="730250" cy="615950"/>
          </a:xfrm>
          <a:custGeom>
            <a:avLst/>
            <a:gdLst/>
            <a:ahLst/>
            <a:cxnLst/>
            <a:rect l="l" t="t" r="r" b="b"/>
            <a:pathLst>
              <a:path w="730250" h="615950">
                <a:moveTo>
                  <a:pt x="76199" y="0"/>
                </a:moveTo>
                <a:lnTo>
                  <a:pt x="654051" y="0"/>
                </a:lnTo>
                <a:cubicBezTo>
                  <a:pt x="696134" y="0"/>
                  <a:pt x="730250" y="34116"/>
                  <a:pt x="730250" y="76199"/>
                </a:cubicBezTo>
                <a:lnTo>
                  <a:pt x="730250" y="539751"/>
                </a:lnTo>
                <a:cubicBezTo>
                  <a:pt x="730250" y="581834"/>
                  <a:pt x="696134" y="615950"/>
                  <a:pt x="654051" y="615950"/>
                </a:cubicBezTo>
                <a:lnTo>
                  <a:pt x="76199" y="615950"/>
                </a:lnTo>
                <a:cubicBezTo>
                  <a:pt x="34116" y="615950"/>
                  <a:pt x="0" y="581834"/>
                  <a:pt x="0" y="5397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8A2BE2">
              <a:alpha val="20000"/>
            </a:srgbClr>
          </a:solidFill>
          <a:ln w="8467">
            <a:solidFill>
              <a:srgbClr val="8A2BE2">
                <a:alpha val="40000"/>
              </a:srgbClr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10947004" y="4929188"/>
            <a:ext cx="666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0966054" y="5233988"/>
            <a:ext cx="628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政府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.ytimg.com/9837e6fd1ca5b9ae78b21755b9db3648b551b8de.jpg">    </p:cNvPr>
          <p:cNvPicPr>
            <a:picLocks noChangeAspect="1"/>
          </p:cNvPicPr>
          <p:nvPr/>
        </p:nvPicPr>
        <p:blipFill>
          <a:blip r:embed="rId1">
            <a:alphaModFix amt="25000"/>
          </a:blip>
          <a:srcRect l="0" r="0" t="16" b="1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D">
                  <a:alpha val="80000"/>
                </a:srgbClr>
              </a:gs>
              <a:gs pos="50000">
                <a:srgbClr val="01FFFF">
                  <a:alpha val="40000"/>
                </a:srgbClr>
              </a:gs>
              <a:gs pos="100000">
                <a:srgbClr val="1A1A1D">
                  <a:alpha val="9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 rot="-720000">
            <a:off x="314984" y="842032"/>
            <a:ext cx="876300" cy="876300"/>
          </a:xfrm>
          <a:custGeom>
            <a:avLst/>
            <a:gdLst/>
            <a:ahLst/>
            <a:cxnLst/>
            <a:rect l="l" t="t" r="r" b="b"/>
            <a:pathLst>
              <a:path w="876300" h="876300">
                <a:moveTo>
                  <a:pt x="114296" y="0"/>
                </a:moveTo>
                <a:lnTo>
                  <a:pt x="762004" y="0"/>
                </a:lnTo>
                <a:cubicBezTo>
                  <a:pt x="825128" y="0"/>
                  <a:pt x="876300" y="51172"/>
                  <a:pt x="876300" y="114296"/>
                </a:cubicBezTo>
                <a:lnTo>
                  <a:pt x="876300" y="762004"/>
                </a:lnTo>
                <a:cubicBezTo>
                  <a:pt x="876300" y="825128"/>
                  <a:pt x="825128" y="876300"/>
                  <a:pt x="762004" y="876300"/>
                </a:cubicBezTo>
                <a:lnTo>
                  <a:pt x="114296" y="876300"/>
                </a:lnTo>
                <a:cubicBezTo>
                  <a:pt x="51172" y="876300"/>
                  <a:pt x="0" y="825128"/>
                  <a:pt x="0" y="762004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8A2BE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59495" y="1136652"/>
            <a:ext cx="7905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524000" y="1327152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38100" y="0"/>
                </a:moveTo>
                <a:lnTo>
                  <a:pt x="1181100" y="0"/>
                </a:lnTo>
                <a:cubicBezTo>
                  <a:pt x="1202128" y="0"/>
                  <a:pt x="1219200" y="17072"/>
                  <a:pt x="1219200" y="38100"/>
                </a:cubicBezTo>
                <a:lnTo>
                  <a:pt x="1219200" y="38100"/>
                </a:lnTo>
                <a:cubicBezTo>
                  <a:pt x="1219200" y="59128"/>
                  <a:pt x="1202128" y="76200"/>
                  <a:pt x="1181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FFFF"/>
              </a:gs>
              <a:gs pos="100000">
                <a:srgbClr val="8A2BE2"/>
              </a:gs>
            </a:gsLst>
            <a:lin ang="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381000" y="2127252"/>
            <a:ext cx="118872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产业应用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全景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641852"/>
            <a:ext cx="6543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从农业到科研的跨行业深度渗透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4175" y="5445127"/>
            <a:ext cx="1701800" cy="501650"/>
          </a:xfrm>
          <a:custGeom>
            <a:avLst/>
            <a:gdLst/>
            <a:ahLst/>
            <a:cxnLst/>
            <a:rect l="l" t="t" r="r" b="b"/>
            <a:pathLst>
              <a:path w="1701800" h="501650">
                <a:moveTo>
                  <a:pt x="76201" y="0"/>
                </a:moveTo>
                <a:lnTo>
                  <a:pt x="1625599" y="0"/>
                </a:lnTo>
                <a:cubicBezTo>
                  <a:pt x="1667656" y="0"/>
                  <a:pt x="1701800" y="34144"/>
                  <a:pt x="1701800" y="76201"/>
                </a:cubicBezTo>
                <a:lnTo>
                  <a:pt x="1701800" y="425449"/>
                </a:lnTo>
                <a:cubicBezTo>
                  <a:pt x="1701800" y="467506"/>
                  <a:pt x="1667656" y="501650"/>
                  <a:pt x="1625599" y="501650"/>
                </a:cubicBezTo>
                <a:lnTo>
                  <a:pt x="76201" y="501650"/>
                </a:lnTo>
                <a:cubicBezTo>
                  <a:pt x="34144" y="501650"/>
                  <a:pt x="0" y="467506"/>
                  <a:pt x="0" y="4254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1FFFF">
              <a:alpha val="20000"/>
            </a:srgbClr>
          </a:solidFill>
          <a:ln w="8467">
            <a:solidFill>
              <a:srgbClr val="01FFFF">
                <a:alpha val="50196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44525" y="55816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11" name="Text 8"/>
          <p:cNvSpPr/>
          <p:nvPr/>
        </p:nvSpPr>
        <p:spPr>
          <a:xfrm>
            <a:off x="1016000" y="5562600"/>
            <a:ext cx="923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AI搜索革命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398216" y="5445127"/>
            <a:ext cx="1549400" cy="501650"/>
          </a:xfrm>
          <a:custGeom>
            <a:avLst/>
            <a:gdLst/>
            <a:ahLst/>
            <a:cxnLst/>
            <a:rect l="l" t="t" r="r" b="b"/>
            <a:pathLst>
              <a:path w="1549400" h="501650">
                <a:moveTo>
                  <a:pt x="76201" y="0"/>
                </a:moveTo>
                <a:lnTo>
                  <a:pt x="1473199" y="0"/>
                </a:lnTo>
                <a:cubicBezTo>
                  <a:pt x="1515256" y="0"/>
                  <a:pt x="1549400" y="34144"/>
                  <a:pt x="1549400" y="76201"/>
                </a:cubicBezTo>
                <a:lnTo>
                  <a:pt x="1549400" y="425449"/>
                </a:lnTo>
                <a:cubicBezTo>
                  <a:pt x="1549400" y="467506"/>
                  <a:pt x="1515256" y="501650"/>
                  <a:pt x="1473199" y="501650"/>
                </a:cubicBezTo>
                <a:lnTo>
                  <a:pt x="76201" y="501650"/>
                </a:lnTo>
                <a:cubicBezTo>
                  <a:pt x="34144" y="501650"/>
                  <a:pt x="0" y="467506"/>
                  <a:pt x="0" y="4254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8A2BE2">
              <a:alpha val="20000"/>
            </a:srgbClr>
          </a:solidFill>
          <a:ln w="8467">
            <a:solidFill>
              <a:srgbClr val="8A2BE2">
                <a:alpha val="50196"/>
              </a:srgbClr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2658567" y="55816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114300"/>
                </a:moveTo>
                <a:cubicBezTo>
                  <a:pt x="228600" y="114702"/>
                  <a:pt x="228600" y="115104"/>
                  <a:pt x="228600" y="115506"/>
                </a:cubicBezTo>
                <a:cubicBezTo>
                  <a:pt x="228421" y="131802"/>
                  <a:pt x="213598" y="142875"/>
                  <a:pt x="197301" y="142875"/>
                </a:cubicBezTo>
                <a:lnTo>
                  <a:pt x="153591" y="142875"/>
                </a:lnTo>
                <a:cubicBezTo>
                  <a:pt x="141759" y="142875"/>
                  <a:pt x="132159" y="152474"/>
                  <a:pt x="132159" y="164306"/>
                </a:cubicBezTo>
                <a:cubicBezTo>
                  <a:pt x="132159" y="165824"/>
                  <a:pt x="132338" y="167298"/>
                  <a:pt x="132606" y="168726"/>
                </a:cubicBezTo>
                <a:cubicBezTo>
                  <a:pt x="133543" y="173281"/>
                  <a:pt x="135508" y="177656"/>
                  <a:pt x="137428" y="182076"/>
                </a:cubicBezTo>
                <a:cubicBezTo>
                  <a:pt x="140151" y="188238"/>
                  <a:pt x="142830" y="194355"/>
                  <a:pt x="142830" y="200829"/>
                </a:cubicBezTo>
                <a:cubicBezTo>
                  <a:pt x="142830" y="215027"/>
                  <a:pt x="133186" y="227930"/>
                  <a:pt x="118988" y="228511"/>
                </a:cubicBezTo>
                <a:cubicBezTo>
                  <a:pt x="117425" y="228555"/>
                  <a:pt x="115863" y="228600"/>
                  <a:pt x="114255" y="228600"/>
                </a:cubicBezTo>
                <a:cubicBezTo>
                  <a:pt x="51122" y="228600"/>
                  <a:pt x="-45" y="177433"/>
                  <a:pt x="-45" y="114300"/>
                </a:cubicBezTo>
                <a:cubicBezTo>
                  <a:pt x="-45" y="51167"/>
                  <a:pt x="51167" y="0"/>
                  <a:pt x="114300" y="0"/>
                </a:cubicBezTo>
                <a:cubicBezTo>
                  <a:pt x="177433" y="0"/>
                  <a:pt x="228600" y="51167"/>
                  <a:pt x="228600" y="114300"/>
                </a:cubicBezTo>
                <a:close/>
                <a:moveTo>
                  <a:pt x="57150" y="128588"/>
                </a:moveTo>
                <a:cubicBezTo>
                  <a:pt x="57150" y="120702"/>
                  <a:pt x="50748" y="114300"/>
                  <a:pt x="42863" y="114300"/>
                </a:cubicBezTo>
                <a:cubicBezTo>
                  <a:pt x="34977" y="114300"/>
                  <a:pt x="28575" y="120702"/>
                  <a:pt x="28575" y="128588"/>
                </a:cubicBezTo>
                <a:cubicBezTo>
                  <a:pt x="28575" y="136473"/>
                  <a:pt x="34977" y="142875"/>
                  <a:pt x="42863" y="142875"/>
                </a:cubicBezTo>
                <a:cubicBezTo>
                  <a:pt x="50748" y="142875"/>
                  <a:pt x="57150" y="136473"/>
                  <a:pt x="57150" y="128588"/>
                </a:cubicBezTo>
                <a:close/>
                <a:moveTo>
                  <a:pt x="57150" y="85725"/>
                </a:moveTo>
                <a:cubicBezTo>
                  <a:pt x="65035" y="85725"/>
                  <a:pt x="71438" y="79323"/>
                  <a:pt x="71438" y="71438"/>
                </a:cubicBezTo>
                <a:cubicBezTo>
                  <a:pt x="71438" y="63552"/>
                  <a:pt x="65035" y="57150"/>
                  <a:pt x="57150" y="57150"/>
                </a:cubicBezTo>
                <a:cubicBezTo>
                  <a:pt x="49265" y="57150"/>
                  <a:pt x="42863" y="63552"/>
                  <a:pt x="42863" y="71438"/>
                </a:cubicBezTo>
                <a:cubicBezTo>
                  <a:pt x="42863" y="79323"/>
                  <a:pt x="49265" y="85725"/>
                  <a:pt x="57150" y="85725"/>
                </a:cubicBezTo>
                <a:close/>
                <a:moveTo>
                  <a:pt x="128588" y="42863"/>
                </a:moveTo>
                <a:cubicBezTo>
                  <a:pt x="128588" y="34977"/>
                  <a:pt x="122185" y="28575"/>
                  <a:pt x="114300" y="28575"/>
                </a:cubicBezTo>
                <a:cubicBezTo>
                  <a:pt x="106415" y="28575"/>
                  <a:pt x="100013" y="34977"/>
                  <a:pt x="100013" y="42863"/>
                </a:cubicBezTo>
                <a:cubicBezTo>
                  <a:pt x="100013" y="50748"/>
                  <a:pt x="106415" y="57150"/>
                  <a:pt x="114300" y="57150"/>
                </a:cubicBezTo>
                <a:cubicBezTo>
                  <a:pt x="122185" y="57150"/>
                  <a:pt x="128588" y="50748"/>
                  <a:pt x="128588" y="42863"/>
                </a:cubicBezTo>
                <a:close/>
                <a:moveTo>
                  <a:pt x="171450" y="85725"/>
                </a:moveTo>
                <a:cubicBezTo>
                  <a:pt x="179335" y="85725"/>
                  <a:pt x="185738" y="79323"/>
                  <a:pt x="185738" y="71438"/>
                </a:cubicBezTo>
                <a:cubicBezTo>
                  <a:pt x="185738" y="63552"/>
                  <a:pt x="179335" y="57150"/>
                  <a:pt x="171450" y="57150"/>
                </a:cubicBezTo>
                <a:cubicBezTo>
                  <a:pt x="163565" y="57150"/>
                  <a:pt x="157163" y="63552"/>
                  <a:pt x="157163" y="71438"/>
                </a:cubicBezTo>
                <a:cubicBezTo>
                  <a:pt x="157163" y="79323"/>
                  <a:pt x="163565" y="85725"/>
                  <a:pt x="171450" y="85725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3030042" y="5562600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内容创作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258766" y="5445127"/>
            <a:ext cx="1549400" cy="501650"/>
          </a:xfrm>
          <a:custGeom>
            <a:avLst/>
            <a:gdLst/>
            <a:ahLst/>
            <a:cxnLst/>
            <a:rect l="l" t="t" r="r" b="b"/>
            <a:pathLst>
              <a:path w="1549400" h="501650">
                <a:moveTo>
                  <a:pt x="76201" y="0"/>
                </a:moveTo>
                <a:lnTo>
                  <a:pt x="1473199" y="0"/>
                </a:lnTo>
                <a:cubicBezTo>
                  <a:pt x="1515256" y="0"/>
                  <a:pt x="1549400" y="34144"/>
                  <a:pt x="1549400" y="76201"/>
                </a:cubicBezTo>
                <a:lnTo>
                  <a:pt x="1549400" y="425449"/>
                </a:lnTo>
                <a:cubicBezTo>
                  <a:pt x="1549400" y="467506"/>
                  <a:pt x="1515256" y="501650"/>
                  <a:pt x="1473199" y="501650"/>
                </a:cubicBezTo>
                <a:lnTo>
                  <a:pt x="76201" y="501650"/>
                </a:lnTo>
                <a:cubicBezTo>
                  <a:pt x="34144" y="501650"/>
                  <a:pt x="0" y="467506"/>
                  <a:pt x="0" y="4254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1FFFF">
              <a:alpha val="20000"/>
            </a:srgbClr>
          </a:solidFill>
          <a:ln w="8467">
            <a:solidFill>
              <a:srgbClr val="01FFFF">
                <a:alpha val="50196"/>
              </a:srgbClr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4519117" y="55816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6385" y="14288"/>
                  <a:pt x="0" y="20672"/>
                  <a:pt x="0" y="28575"/>
                </a:cubicBezTo>
                <a:lnTo>
                  <a:pt x="0" y="192881"/>
                </a:lnTo>
                <a:cubicBezTo>
                  <a:pt x="0" y="204713"/>
                  <a:pt x="9599" y="214313"/>
                  <a:pt x="21431" y="214313"/>
                </a:cubicBezTo>
                <a:lnTo>
                  <a:pt x="207169" y="214313"/>
                </a:lnTo>
                <a:cubicBezTo>
                  <a:pt x="219001" y="214313"/>
                  <a:pt x="228600" y="204713"/>
                  <a:pt x="228600" y="192881"/>
                </a:cubicBezTo>
                <a:lnTo>
                  <a:pt x="228600" y="67955"/>
                </a:lnTo>
                <a:cubicBezTo>
                  <a:pt x="228600" y="59829"/>
                  <a:pt x="219938" y="54694"/>
                  <a:pt x="212794" y="58534"/>
                </a:cubicBezTo>
                <a:lnTo>
                  <a:pt x="142875" y="96173"/>
                </a:lnTo>
                <a:lnTo>
                  <a:pt x="142875" y="67955"/>
                </a:lnTo>
                <a:cubicBezTo>
                  <a:pt x="142875" y="59829"/>
                  <a:pt x="134213" y="54694"/>
                  <a:pt x="127069" y="58534"/>
                </a:cubicBezTo>
                <a:lnTo>
                  <a:pt x="57150" y="96173"/>
                </a:lnTo>
                <a:lnTo>
                  <a:pt x="57150" y="28575"/>
                </a:lnTo>
                <a:cubicBezTo>
                  <a:pt x="57150" y="20672"/>
                  <a:pt x="50765" y="14288"/>
                  <a:pt x="42863" y="14288"/>
                </a:cubicBezTo>
                <a:lnTo>
                  <a:pt x="14288" y="14288"/>
                </a:ln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17" name="Text 14"/>
          <p:cNvSpPr/>
          <p:nvPr/>
        </p:nvSpPr>
        <p:spPr>
          <a:xfrm>
            <a:off x="4890592" y="5562600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垂直应用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" cy="304800"/>
          </a:xfrm>
          <a:custGeom>
            <a:avLst/>
            <a:gdLst/>
            <a:ahLst/>
            <a:cxnLst/>
            <a:rect l="l" t="t" r="r" b="b"/>
            <a:pathLst>
              <a:path w="38100" h="304800">
                <a:moveTo>
                  <a:pt x="0" y="0"/>
                </a:moveTo>
                <a:lnTo>
                  <a:pt x="38100" y="0"/>
                </a:lnTo>
                <a:lnTo>
                  <a:pt x="381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0">
                <a:srgbClr val="FFFFFF"/>
              </a:gs>
              <a:gs pos="100000">
                <a:srgbClr val="00FFF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2886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AI搜索与内容创作革命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838200"/>
            <a:ext cx="1135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从信息获取工具到智能办公助手的质变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175" y="1260475"/>
            <a:ext cx="5616575" cy="5216525"/>
          </a:xfrm>
          <a:custGeom>
            <a:avLst/>
            <a:gdLst/>
            <a:ahLst/>
            <a:cxnLst/>
            <a:rect l="l" t="t" r="r" b="b"/>
            <a:pathLst>
              <a:path w="5616575" h="5216525">
                <a:moveTo>
                  <a:pt x="114294" y="0"/>
                </a:moveTo>
                <a:lnTo>
                  <a:pt x="5502281" y="0"/>
                </a:lnTo>
                <a:cubicBezTo>
                  <a:pt x="5565404" y="0"/>
                  <a:pt x="5616575" y="51171"/>
                  <a:pt x="5616575" y="114294"/>
                </a:cubicBezTo>
                <a:lnTo>
                  <a:pt x="5616575" y="5102231"/>
                </a:lnTo>
                <a:cubicBezTo>
                  <a:pt x="5616575" y="5165354"/>
                  <a:pt x="5565404" y="5216525"/>
                  <a:pt x="5502281" y="5216525"/>
                </a:cubicBezTo>
                <a:lnTo>
                  <a:pt x="114294" y="5216525"/>
                </a:lnTo>
                <a:cubicBezTo>
                  <a:pt x="51171" y="5216525"/>
                  <a:pt x="0" y="5165354"/>
                  <a:pt x="0" y="5102231"/>
                </a:cubicBezTo>
                <a:lnTo>
                  <a:pt x="0" y="114294"/>
                </a:lnTo>
                <a:cubicBezTo>
                  <a:pt x="0" y="51171"/>
                  <a:pt x="51171" y="0"/>
                  <a:pt x="114294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8A2BE2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7850" y="145415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100000">
                <a:srgbClr val="00FFFF"/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711200" y="158750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4781" y="77391"/>
                </a:moveTo>
                <a:cubicBezTo>
                  <a:pt x="154781" y="94469"/>
                  <a:pt x="149237" y="110244"/>
                  <a:pt x="139898" y="123044"/>
                </a:cubicBezTo>
                <a:lnTo>
                  <a:pt x="187003" y="170185"/>
                </a:lnTo>
                <a:cubicBezTo>
                  <a:pt x="191653" y="174836"/>
                  <a:pt x="191653" y="182389"/>
                  <a:pt x="187003" y="187040"/>
                </a:cubicBezTo>
                <a:cubicBezTo>
                  <a:pt x="182352" y="191691"/>
                  <a:pt x="174799" y="191691"/>
                  <a:pt x="170148" y="187040"/>
                </a:cubicBezTo>
                <a:lnTo>
                  <a:pt x="123044" y="139898"/>
                </a:lnTo>
                <a:cubicBezTo>
                  <a:pt x="110244" y="149237"/>
                  <a:pt x="94469" y="154781"/>
                  <a:pt x="77391" y="154781"/>
                </a:cubicBezTo>
                <a:cubicBezTo>
                  <a:pt x="34640" y="154781"/>
                  <a:pt x="0" y="120142"/>
                  <a:pt x="0" y="77391"/>
                </a:cubicBezTo>
                <a:cubicBezTo>
                  <a:pt x="0" y="34640"/>
                  <a:pt x="34640" y="0"/>
                  <a:pt x="77391" y="0"/>
                </a:cubicBezTo>
                <a:cubicBezTo>
                  <a:pt x="120142" y="0"/>
                  <a:pt x="154781" y="34640"/>
                  <a:pt x="154781" y="77391"/>
                </a:cubicBezTo>
                <a:close/>
                <a:moveTo>
                  <a:pt x="77391" y="130969"/>
                </a:moveTo>
                <a:cubicBezTo>
                  <a:pt x="106961" y="130969"/>
                  <a:pt x="130969" y="106961"/>
                  <a:pt x="130969" y="77391"/>
                </a:cubicBezTo>
                <a:cubicBezTo>
                  <a:pt x="130969" y="47820"/>
                  <a:pt x="106961" y="23812"/>
                  <a:pt x="77391" y="23812"/>
                </a:cubicBezTo>
                <a:cubicBezTo>
                  <a:pt x="47820" y="23812"/>
                  <a:pt x="23813" y="47820"/>
                  <a:pt x="23812" y="77391"/>
                </a:cubicBezTo>
                <a:cubicBezTo>
                  <a:pt x="23812" y="106961"/>
                  <a:pt x="47820" y="130969"/>
                  <a:pt x="77391" y="13096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149350" y="1530353"/>
            <a:ext cx="1209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智能搜索重构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1025" y="2066928"/>
            <a:ext cx="5216525" cy="1873250"/>
          </a:xfrm>
          <a:custGeom>
            <a:avLst/>
            <a:gdLst/>
            <a:ahLst/>
            <a:cxnLst/>
            <a:rect l="l" t="t" r="r" b="b"/>
            <a:pathLst>
              <a:path w="5216525" h="1873250">
                <a:moveTo>
                  <a:pt x="76204" y="0"/>
                </a:moveTo>
                <a:lnTo>
                  <a:pt x="5140321" y="0"/>
                </a:lnTo>
                <a:cubicBezTo>
                  <a:pt x="5182407" y="0"/>
                  <a:pt x="5216525" y="34118"/>
                  <a:pt x="5216525" y="76204"/>
                </a:cubicBezTo>
                <a:lnTo>
                  <a:pt x="5216525" y="1797046"/>
                </a:lnTo>
                <a:cubicBezTo>
                  <a:pt x="5216525" y="1839132"/>
                  <a:pt x="5182407" y="1873250"/>
                  <a:pt x="5140321" y="1873250"/>
                </a:cubicBezTo>
                <a:lnTo>
                  <a:pt x="76204" y="1873250"/>
                </a:lnTo>
                <a:cubicBezTo>
                  <a:pt x="34118" y="1873250"/>
                  <a:pt x="0" y="1839132"/>
                  <a:pt x="0" y="179704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98500" y="2184402"/>
            <a:ext cx="5067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用户体验变革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17550" y="256540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965200" y="2527302"/>
            <a:ext cx="47910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自然对话交互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— 无需提炼关键词，直接用口语提问，AI模型推测用户实际意图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17550" y="309880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965200" y="3060702"/>
            <a:ext cx="47910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结果呈现革新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— 突破"瀑布流"展示方式，直接生成答案、表格、图片、视频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7550" y="363220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965200" y="3594102"/>
            <a:ext cx="4276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搜索即服务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— 根据用户需求直接提供服务，打通线上服务生态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81025" y="4283077"/>
            <a:ext cx="2549525" cy="958850"/>
          </a:xfrm>
          <a:custGeom>
            <a:avLst/>
            <a:gdLst/>
            <a:ahLst/>
            <a:cxnLst/>
            <a:rect l="l" t="t" r="r" b="b"/>
            <a:pathLst>
              <a:path w="2549525" h="958850">
                <a:moveTo>
                  <a:pt x="76200" y="0"/>
                </a:moveTo>
                <a:lnTo>
                  <a:pt x="2473325" y="0"/>
                </a:lnTo>
                <a:cubicBezTo>
                  <a:pt x="2515409" y="0"/>
                  <a:pt x="2549525" y="34116"/>
                  <a:pt x="2549525" y="76200"/>
                </a:cubicBezTo>
                <a:lnTo>
                  <a:pt x="2549525" y="882650"/>
                </a:lnTo>
                <a:cubicBezTo>
                  <a:pt x="2549525" y="924734"/>
                  <a:pt x="2515409" y="958850"/>
                  <a:pt x="2473325" y="958850"/>
                </a:cubicBezTo>
                <a:lnTo>
                  <a:pt x="76200" y="958850"/>
                </a:lnTo>
                <a:cubicBezTo>
                  <a:pt x="34116" y="958850"/>
                  <a:pt x="0" y="924734"/>
                  <a:pt x="0" y="88265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27063" y="4400550"/>
            <a:ext cx="24574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35%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65163" y="4781550"/>
            <a:ext cx="2381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百度AI搜索覆盖率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69925" y="4972050"/>
            <a:ext cx="2371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从22%提升至35%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251200" y="4283077"/>
            <a:ext cx="2549525" cy="958850"/>
          </a:xfrm>
          <a:custGeom>
            <a:avLst/>
            <a:gdLst/>
            <a:ahLst/>
            <a:cxnLst/>
            <a:rect l="l" t="t" r="r" b="b"/>
            <a:pathLst>
              <a:path w="2549525" h="958850">
                <a:moveTo>
                  <a:pt x="76200" y="0"/>
                </a:moveTo>
                <a:lnTo>
                  <a:pt x="2473325" y="0"/>
                </a:lnTo>
                <a:cubicBezTo>
                  <a:pt x="2515409" y="0"/>
                  <a:pt x="2549525" y="34116"/>
                  <a:pt x="2549525" y="76200"/>
                </a:cubicBezTo>
                <a:lnTo>
                  <a:pt x="2549525" y="882650"/>
                </a:lnTo>
                <a:cubicBezTo>
                  <a:pt x="2549525" y="924734"/>
                  <a:pt x="2515409" y="958850"/>
                  <a:pt x="2473325" y="958850"/>
                </a:cubicBezTo>
                <a:lnTo>
                  <a:pt x="76200" y="958850"/>
                </a:lnTo>
                <a:cubicBezTo>
                  <a:pt x="34116" y="958850"/>
                  <a:pt x="0" y="924734"/>
                  <a:pt x="0" y="88265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3297238" y="4400550"/>
            <a:ext cx="24574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8A2BE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$260B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335338" y="4781550"/>
            <a:ext cx="2381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2029年AI搜索广告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340100" y="4972050"/>
            <a:ext cx="2371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美国市场预测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81025" y="5584825"/>
            <a:ext cx="5216525" cy="692150"/>
          </a:xfrm>
          <a:custGeom>
            <a:avLst/>
            <a:gdLst/>
            <a:ahLst/>
            <a:cxnLst/>
            <a:rect l="l" t="t" r="r" b="b"/>
            <a:pathLst>
              <a:path w="5216525" h="692150">
                <a:moveTo>
                  <a:pt x="76199" y="0"/>
                </a:moveTo>
                <a:lnTo>
                  <a:pt x="5140326" y="0"/>
                </a:lnTo>
                <a:cubicBezTo>
                  <a:pt x="5182410" y="0"/>
                  <a:pt x="5216525" y="34115"/>
                  <a:pt x="5216525" y="76199"/>
                </a:cubicBezTo>
                <a:lnTo>
                  <a:pt x="5216525" y="615951"/>
                </a:lnTo>
                <a:cubicBezTo>
                  <a:pt x="5216525" y="658035"/>
                  <a:pt x="5182410" y="692150"/>
                  <a:pt x="5140326" y="692150"/>
                </a:cubicBezTo>
                <a:lnTo>
                  <a:pt x="76199" y="692150"/>
                </a:lnTo>
                <a:cubicBezTo>
                  <a:pt x="34115" y="692150"/>
                  <a:pt x="0" y="658035"/>
                  <a:pt x="0" y="6159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727075" y="57340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64294"/>
                </a:moveTo>
                <a:cubicBezTo>
                  <a:pt x="0" y="44559"/>
                  <a:pt x="15984" y="28575"/>
                  <a:pt x="35719" y="28575"/>
                </a:cubicBezTo>
                <a:lnTo>
                  <a:pt x="38100" y="28575"/>
                </a:lnTo>
                <a:cubicBezTo>
                  <a:pt x="43369" y="28575"/>
                  <a:pt x="47625" y="32831"/>
                  <a:pt x="47625" y="38100"/>
                </a:cubicBezTo>
                <a:cubicBezTo>
                  <a:pt x="47625" y="43369"/>
                  <a:pt x="43369" y="47625"/>
                  <a:pt x="38100" y="47625"/>
                </a:cubicBezTo>
                <a:lnTo>
                  <a:pt x="35719" y="47625"/>
                </a:lnTo>
                <a:cubicBezTo>
                  <a:pt x="26521" y="47625"/>
                  <a:pt x="19050" y="55096"/>
                  <a:pt x="19050" y="64294"/>
                </a:cubicBezTo>
                <a:lnTo>
                  <a:pt x="19050" y="66675"/>
                </a:lnTo>
                <a:lnTo>
                  <a:pt x="38100" y="66675"/>
                </a:lnTo>
                <a:cubicBezTo>
                  <a:pt x="48607" y="66675"/>
                  <a:pt x="57150" y="75218"/>
                  <a:pt x="57150" y="85725"/>
                </a:cubicBezTo>
                <a:lnTo>
                  <a:pt x="57150" y="104775"/>
                </a:lnTo>
                <a:cubicBezTo>
                  <a:pt x="57150" y="115282"/>
                  <a:pt x="48607" y="123825"/>
                  <a:pt x="38100" y="123825"/>
                </a:cubicBezTo>
                <a:lnTo>
                  <a:pt x="19050" y="123825"/>
                </a:lnTo>
                <a:cubicBezTo>
                  <a:pt x="8543" y="123825"/>
                  <a:pt x="0" y="115282"/>
                  <a:pt x="0" y="104775"/>
                </a:cubicBezTo>
                <a:lnTo>
                  <a:pt x="0" y="64294"/>
                </a:lnTo>
                <a:close/>
                <a:moveTo>
                  <a:pt x="76200" y="64294"/>
                </a:moveTo>
                <a:cubicBezTo>
                  <a:pt x="76200" y="44559"/>
                  <a:pt x="92184" y="28575"/>
                  <a:pt x="111919" y="28575"/>
                </a:cubicBezTo>
                <a:lnTo>
                  <a:pt x="114300" y="28575"/>
                </a:lnTo>
                <a:cubicBezTo>
                  <a:pt x="119569" y="28575"/>
                  <a:pt x="123825" y="32831"/>
                  <a:pt x="123825" y="38100"/>
                </a:cubicBezTo>
                <a:cubicBezTo>
                  <a:pt x="123825" y="43369"/>
                  <a:pt x="119569" y="47625"/>
                  <a:pt x="114300" y="47625"/>
                </a:cubicBezTo>
                <a:lnTo>
                  <a:pt x="111919" y="47625"/>
                </a:lnTo>
                <a:cubicBezTo>
                  <a:pt x="102721" y="47625"/>
                  <a:pt x="95250" y="55096"/>
                  <a:pt x="95250" y="64294"/>
                </a:cubicBezTo>
                <a:lnTo>
                  <a:pt x="95250" y="66675"/>
                </a:lnTo>
                <a:lnTo>
                  <a:pt x="114300" y="66675"/>
                </a:lnTo>
                <a:cubicBezTo>
                  <a:pt x="124807" y="66675"/>
                  <a:pt x="133350" y="75218"/>
                  <a:pt x="133350" y="85725"/>
                </a:cubicBezTo>
                <a:lnTo>
                  <a:pt x="133350" y="104775"/>
                </a:lnTo>
                <a:cubicBezTo>
                  <a:pt x="133350" y="115282"/>
                  <a:pt x="124807" y="123825"/>
                  <a:pt x="114300" y="123825"/>
                </a:cubicBezTo>
                <a:lnTo>
                  <a:pt x="95250" y="123825"/>
                </a:lnTo>
                <a:cubicBezTo>
                  <a:pt x="84743" y="123825"/>
                  <a:pt x="76200" y="115282"/>
                  <a:pt x="76200" y="104775"/>
                </a:cubicBezTo>
                <a:lnTo>
                  <a:pt x="76200" y="64294"/>
                </a:ln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946150" y="5702303"/>
            <a:ext cx="48101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谷歌AI综述功能已推广至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超过10亿用户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，搜索体验更像对话而非查询。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94425" y="1260475"/>
            <a:ext cx="5616575" cy="5216525"/>
          </a:xfrm>
          <a:custGeom>
            <a:avLst/>
            <a:gdLst/>
            <a:ahLst/>
            <a:cxnLst/>
            <a:rect l="l" t="t" r="r" b="b"/>
            <a:pathLst>
              <a:path w="5616575" h="5216525">
                <a:moveTo>
                  <a:pt x="114294" y="0"/>
                </a:moveTo>
                <a:lnTo>
                  <a:pt x="5502281" y="0"/>
                </a:lnTo>
                <a:cubicBezTo>
                  <a:pt x="5565404" y="0"/>
                  <a:pt x="5616575" y="51171"/>
                  <a:pt x="5616575" y="114294"/>
                </a:cubicBezTo>
                <a:lnTo>
                  <a:pt x="5616575" y="5102231"/>
                </a:lnTo>
                <a:cubicBezTo>
                  <a:pt x="5616575" y="5165354"/>
                  <a:pt x="5565404" y="5216525"/>
                  <a:pt x="5502281" y="5216525"/>
                </a:cubicBezTo>
                <a:lnTo>
                  <a:pt x="114294" y="5216525"/>
                </a:lnTo>
                <a:cubicBezTo>
                  <a:pt x="51171" y="5216525"/>
                  <a:pt x="0" y="5165354"/>
                  <a:pt x="0" y="5102231"/>
                </a:cubicBezTo>
                <a:lnTo>
                  <a:pt x="0" y="114294"/>
                </a:lnTo>
                <a:cubicBezTo>
                  <a:pt x="0" y="51171"/>
                  <a:pt x="51171" y="0"/>
                  <a:pt x="114294" y="0"/>
                </a:cubicBezTo>
                <a:close/>
              </a:path>
            </a:pathLst>
          </a:custGeom>
          <a:gradFill rotWithShape="1" flip="none">
            <a:gsLst>
              <a:gs pos="0">
                <a:srgbClr val="01FFFF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388100" y="145415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rotWithShape="1" flip="none">
            <a:gsLst>
              <a:gs pos="0">
                <a:srgbClr val="00FFFF"/>
              </a:gs>
              <a:gs pos="100000">
                <a:srgbClr val="8A2BE2"/>
              </a:gs>
            </a:gsLst>
            <a:lin ang="2700000" scaled="1"/>
          </a:gradFill>
          <a:ln/>
        </p:spPr>
      </p:sp>
      <p:sp>
        <p:nvSpPr>
          <p:cNvPr id="30" name="Shape 28"/>
          <p:cNvSpPr/>
          <p:nvPr/>
        </p:nvSpPr>
        <p:spPr>
          <a:xfrm>
            <a:off x="6521450" y="158750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95585"/>
                  <a:pt x="190500" y="95920"/>
                  <a:pt x="190500" y="96255"/>
                </a:cubicBezTo>
                <a:cubicBezTo>
                  <a:pt x="190351" y="109835"/>
                  <a:pt x="177998" y="119063"/>
                  <a:pt x="164418" y="119063"/>
                </a:cubicBezTo>
                <a:lnTo>
                  <a:pt x="127992" y="119063"/>
                </a:lnTo>
                <a:cubicBezTo>
                  <a:pt x="118132" y="119063"/>
                  <a:pt x="110133" y="127062"/>
                  <a:pt x="110133" y="136922"/>
                </a:cubicBezTo>
                <a:cubicBezTo>
                  <a:pt x="110133" y="138187"/>
                  <a:pt x="110282" y="139415"/>
                  <a:pt x="110505" y="140605"/>
                </a:cubicBezTo>
                <a:cubicBezTo>
                  <a:pt x="111286" y="144400"/>
                  <a:pt x="112923" y="148047"/>
                  <a:pt x="114523" y="151730"/>
                </a:cubicBezTo>
                <a:cubicBezTo>
                  <a:pt x="116793" y="156865"/>
                  <a:pt x="119025" y="161962"/>
                  <a:pt x="119025" y="167357"/>
                </a:cubicBezTo>
                <a:cubicBezTo>
                  <a:pt x="119025" y="179189"/>
                  <a:pt x="110989" y="189942"/>
                  <a:pt x="99157" y="190426"/>
                </a:cubicBezTo>
                <a:cubicBezTo>
                  <a:pt x="97854" y="190463"/>
                  <a:pt x="96552" y="190500"/>
                  <a:pt x="95213" y="190500"/>
                </a:cubicBezTo>
                <a:cubicBezTo>
                  <a:pt x="42602" y="190500"/>
                  <a:pt x="-37" y="147861"/>
                  <a:pt x="-37" y="95250"/>
                </a:cubicBezTo>
                <a:cubicBezTo>
                  <a:pt x="-37" y="42639"/>
                  <a:pt x="42639" y="0"/>
                  <a:pt x="95250" y="0"/>
                </a:cubicBezTo>
                <a:cubicBezTo>
                  <a:pt x="147861" y="0"/>
                  <a:pt x="190500" y="42639"/>
                  <a:pt x="190500" y="95250"/>
                </a:cubicBezTo>
                <a:close/>
                <a:moveTo>
                  <a:pt x="47625" y="107156"/>
                </a:moveTo>
                <a:cubicBezTo>
                  <a:pt x="47625" y="100585"/>
                  <a:pt x="42290" y="95250"/>
                  <a:pt x="35719" y="95250"/>
                </a:cubicBezTo>
                <a:cubicBezTo>
                  <a:pt x="29148" y="95250"/>
                  <a:pt x="23812" y="100585"/>
                  <a:pt x="23812" y="107156"/>
                </a:cubicBezTo>
                <a:cubicBezTo>
                  <a:pt x="23812" y="113727"/>
                  <a:pt x="29148" y="119063"/>
                  <a:pt x="35719" y="119063"/>
                </a:cubicBezTo>
                <a:cubicBezTo>
                  <a:pt x="42290" y="119063"/>
                  <a:pt x="47625" y="113727"/>
                  <a:pt x="47625" y="107156"/>
                </a:cubicBezTo>
                <a:close/>
                <a:moveTo>
                  <a:pt x="47625" y="71438"/>
                </a:moveTo>
                <a:cubicBezTo>
                  <a:pt x="54196" y="71438"/>
                  <a:pt x="59531" y="66102"/>
                  <a:pt x="59531" y="59531"/>
                </a:cubicBezTo>
                <a:cubicBezTo>
                  <a:pt x="59531" y="52960"/>
                  <a:pt x="54196" y="47625"/>
                  <a:pt x="47625" y="47625"/>
                </a:cubicBezTo>
                <a:cubicBezTo>
                  <a:pt x="41054" y="47625"/>
                  <a:pt x="35719" y="52960"/>
                  <a:pt x="35719" y="59531"/>
                </a:cubicBezTo>
                <a:cubicBezTo>
                  <a:pt x="35719" y="66102"/>
                  <a:pt x="41054" y="71438"/>
                  <a:pt x="47625" y="71438"/>
                </a:cubicBezTo>
                <a:close/>
                <a:moveTo>
                  <a:pt x="107156" y="35719"/>
                </a:moveTo>
                <a:cubicBezTo>
                  <a:pt x="107156" y="29148"/>
                  <a:pt x="101821" y="23812"/>
                  <a:pt x="95250" y="23812"/>
                </a:cubicBezTo>
                <a:cubicBezTo>
                  <a:pt x="88679" y="23812"/>
                  <a:pt x="83344" y="29148"/>
                  <a:pt x="83344" y="35719"/>
                </a:cubicBezTo>
                <a:cubicBezTo>
                  <a:pt x="83344" y="42290"/>
                  <a:pt x="88679" y="47625"/>
                  <a:pt x="95250" y="47625"/>
                </a:cubicBezTo>
                <a:cubicBezTo>
                  <a:pt x="101821" y="47625"/>
                  <a:pt x="107156" y="42290"/>
                  <a:pt x="107156" y="35719"/>
                </a:cubicBezTo>
                <a:close/>
                <a:moveTo>
                  <a:pt x="142875" y="71438"/>
                </a:moveTo>
                <a:cubicBezTo>
                  <a:pt x="149446" y="71438"/>
                  <a:pt x="154781" y="66102"/>
                  <a:pt x="154781" y="59531"/>
                </a:cubicBezTo>
                <a:cubicBezTo>
                  <a:pt x="154781" y="52960"/>
                  <a:pt x="149446" y="47625"/>
                  <a:pt x="142875" y="47625"/>
                </a:cubicBezTo>
                <a:cubicBezTo>
                  <a:pt x="136304" y="47625"/>
                  <a:pt x="130969" y="52960"/>
                  <a:pt x="130969" y="59531"/>
                </a:cubicBezTo>
                <a:cubicBezTo>
                  <a:pt x="130969" y="66102"/>
                  <a:pt x="136304" y="71438"/>
                  <a:pt x="142875" y="714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6959600" y="1530353"/>
            <a:ext cx="1209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内容创作革新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91275" y="2066928"/>
            <a:ext cx="5216525" cy="1587500"/>
          </a:xfrm>
          <a:custGeom>
            <a:avLst/>
            <a:gdLst/>
            <a:ahLst/>
            <a:cxnLst/>
            <a:rect l="l" t="t" r="r" b="b"/>
            <a:pathLst>
              <a:path w="5216525" h="1587500">
                <a:moveTo>
                  <a:pt x="76200" y="0"/>
                </a:moveTo>
                <a:lnTo>
                  <a:pt x="5140325" y="0"/>
                </a:lnTo>
                <a:cubicBezTo>
                  <a:pt x="5182409" y="0"/>
                  <a:pt x="5216525" y="34116"/>
                  <a:pt x="5216525" y="76200"/>
                </a:cubicBezTo>
                <a:lnTo>
                  <a:pt x="5216525" y="1511300"/>
                </a:lnTo>
                <a:cubicBezTo>
                  <a:pt x="5216525" y="1553384"/>
                  <a:pt x="5182409" y="1587500"/>
                  <a:pt x="5140325" y="1587500"/>
                </a:cubicBezTo>
                <a:lnTo>
                  <a:pt x="76200" y="1587500"/>
                </a:lnTo>
                <a:cubicBezTo>
                  <a:pt x="34144" y="1587500"/>
                  <a:pt x="0" y="1553356"/>
                  <a:pt x="0" y="15113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6511132" y="2232027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50019" y="21431"/>
                </a:moveTo>
                <a:cubicBezTo>
                  <a:pt x="185514" y="21431"/>
                  <a:pt x="214313" y="50229"/>
                  <a:pt x="214313" y="85725"/>
                </a:cubicBezTo>
                <a:cubicBezTo>
                  <a:pt x="214313" y="121221"/>
                  <a:pt x="185514" y="150019"/>
                  <a:pt x="150019" y="150019"/>
                </a:cubicBezTo>
                <a:lnTo>
                  <a:pt x="64294" y="150019"/>
                </a:lnTo>
                <a:cubicBezTo>
                  <a:pt x="28798" y="150019"/>
                  <a:pt x="0" y="121221"/>
                  <a:pt x="0" y="85725"/>
                </a:cubicBezTo>
                <a:cubicBezTo>
                  <a:pt x="0" y="50229"/>
                  <a:pt x="28798" y="21431"/>
                  <a:pt x="64294" y="21431"/>
                </a:cubicBezTo>
                <a:lnTo>
                  <a:pt x="150019" y="21431"/>
                </a:lnTo>
                <a:close/>
                <a:moveTo>
                  <a:pt x="64294" y="58936"/>
                </a:moveTo>
                <a:cubicBezTo>
                  <a:pt x="59840" y="58936"/>
                  <a:pt x="56257" y="62519"/>
                  <a:pt x="56257" y="66973"/>
                </a:cubicBezTo>
                <a:lnTo>
                  <a:pt x="56257" y="77688"/>
                </a:lnTo>
                <a:lnTo>
                  <a:pt x="45541" y="77688"/>
                </a:lnTo>
                <a:cubicBezTo>
                  <a:pt x="41088" y="77688"/>
                  <a:pt x="37505" y="81271"/>
                  <a:pt x="37505" y="85725"/>
                </a:cubicBezTo>
                <a:cubicBezTo>
                  <a:pt x="37505" y="90179"/>
                  <a:pt x="41088" y="93762"/>
                  <a:pt x="45541" y="93762"/>
                </a:cubicBezTo>
                <a:lnTo>
                  <a:pt x="56257" y="93762"/>
                </a:lnTo>
                <a:lnTo>
                  <a:pt x="56257" y="104477"/>
                </a:lnTo>
                <a:cubicBezTo>
                  <a:pt x="56257" y="108931"/>
                  <a:pt x="59840" y="112514"/>
                  <a:pt x="64294" y="112514"/>
                </a:cubicBezTo>
                <a:cubicBezTo>
                  <a:pt x="68747" y="112514"/>
                  <a:pt x="72330" y="108931"/>
                  <a:pt x="72330" y="104477"/>
                </a:cubicBezTo>
                <a:lnTo>
                  <a:pt x="72330" y="93762"/>
                </a:lnTo>
                <a:lnTo>
                  <a:pt x="83046" y="93762"/>
                </a:lnTo>
                <a:cubicBezTo>
                  <a:pt x="87500" y="93762"/>
                  <a:pt x="91083" y="90179"/>
                  <a:pt x="91083" y="85725"/>
                </a:cubicBezTo>
                <a:cubicBezTo>
                  <a:pt x="91083" y="81271"/>
                  <a:pt x="87500" y="77688"/>
                  <a:pt x="83046" y="77688"/>
                </a:cubicBezTo>
                <a:lnTo>
                  <a:pt x="72330" y="77688"/>
                </a:lnTo>
                <a:lnTo>
                  <a:pt x="72330" y="66973"/>
                </a:lnTo>
                <a:cubicBezTo>
                  <a:pt x="72330" y="62519"/>
                  <a:pt x="68747" y="58936"/>
                  <a:pt x="64294" y="58936"/>
                </a:cubicBezTo>
                <a:close/>
                <a:moveTo>
                  <a:pt x="144661" y="91083"/>
                </a:moveTo>
                <a:cubicBezTo>
                  <a:pt x="138747" y="91083"/>
                  <a:pt x="133945" y="95884"/>
                  <a:pt x="133945" y="101798"/>
                </a:cubicBezTo>
                <a:cubicBezTo>
                  <a:pt x="133945" y="107713"/>
                  <a:pt x="138747" y="112514"/>
                  <a:pt x="144661" y="112514"/>
                </a:cubicBezTo>
                <a:cubicBezTo>
                  <a:pt x="150575" y="112514"/>
                  <a:pt x="155377" y="107713"/>
                  <a:pt x="155377" y="101798"/>
                </a:cubicBezTo>
                <a:cubicBezTo>
                  <a:pt x="155377" y="95884"/>
                  <a:pt x="150575" y="91083"/>
                  <a:pt x="144661" y="91083"/>
                </a:cubicBezTo>
                <a:close/>
                <a:moveTo>
                  <a:pt x="166092" y="58936"/>
                </a:moveTo>
                <a:cubicBezTo>
                  <a:pt x="160178" y="58936"/>
                  <a:pt x="155377" y="63737"/>
                  <a:pt x="155377" y="69652"/>
                </a:cubicBezTo>
                <a:cubicBezTo>
                  <a:pt x="155377" y="75566"/>
                  <a:pt x="160178" y="80367"/>
                  <a:pt x="166092" y="80367"/>
                </a:cubicBezTo>
                <a:cubicBezTo>
                  <a:pt x="172006" y="80367"/>
                  <a:pt x="176808" y="75566"/>
                  <a:pt x="176808" y="69652"/>
                </a:cubicBezTo>
                <a:cubicBezTo>
                  <a:pt x="176808" y="63737"/>
                  <a:pt x="172006" y="58936"/>
                  <a:pt x="166092" y="58936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34" name="Text 32"/>
          <p:cNvSpPr/>
          <p:nvPr/>
        </p:nvSpPr>
        <p:spPr>
          <a:xfrm>
            <a:off x="6727825" y="2184402"/>
            <a:ext cx="4848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游戏产业突破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508750" y="2527302"/>
            <a:ext cx="50577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2025年2月，网易《逆水寒》推出由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DeepSeek驱动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的智能NPC"沈秋索"，成为游戏内第一个有喜怒哀乐、有情绪有思想、有成长有故事的虚拟角色。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511132" y="3375027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91678" y="0"/>
                </a:moveTo>
                <a:cubicBezTo>
                  <a:pt x="91678" y="-4610"/>
                  <a:pt x="87954" y="-8334"/>
                  <a:pt x="83344" y="-8334"/>
                </a:cubicBezTo>
                <a:cubicBezTo>
                  <a:pt x="78734" y="-8334"/>
                  <a:pt x="75009" y="-4610"/>
                  <a:pt x="75009" y="0"/>
                </a:cubicBezTo>
                <a:lnTo>
                  <a:pt x="75009" y="16669"/>
                </a:lnTo>
                <a:lnTo>
                  <a:pt x="50006" y="16669"/>
                </a:lnTo>
                <a:cubicBezTo>
                  <a:pt x="36202" y="16669"/>
                  <a:pt x="25003" y="27868"/>
                  <a:pt x="25003" y="41672"/>
                </a:cubicBezTo>
                <a:lnTo>
                  <a:pt x="25003" y="100013"/>
                </a:lnTo>
                <a:cubicBezTo>
                  <a:pt x="25003" y="113816"/>
                  <a:pt x="36202" y="125016"/>
                  <a:pt x="50006" y="125016"/>
                </a:cubicBezTo>
                <a:lnTo>
                  <a:pt x="116681" y="125016"/>
                </a:lnTo>
                <a:cubicBezTo>
                  <a:pt x="130485" y="125016"/>
                  <a:pt x="141684" y="113816"/>
                  <a:pt x="141684" y="100013"/>
                </a:cubicBezTo>
                <a:lnTo>
                  <a:pt x="141684" y="41672"/>
                </a:lnTo>
                <a:cubicBezTo>
                  <a:pt x="141684" y="27868"/>
                  <a:pt x="130485" y="16669"/>
                  <a:pt x="116681" y="16669"/>
                </a:cubicBezTo>
                <a:lnTo>
                  <a:pt x="91678" y="16669"/>
                </a:lnTo>
                <a:lnTo>
                  <a:pt x="91678" y="0"/>
                </a:lnTo>
                <a:close/>
                <a:moveTo>
                  <a:pt x="41672" y="95845"/>
                </a:moveTo>
                <a:cubicBezTo>
                  <a:pt x="41672" y="92381"/>
                  <a:pt x="44459" y="89595"/>
                  <a:pt x="47923" y="89595"/>
                </a:cubicBezTo>
                <a:lnTo>
                  <a:pt x="56257" y="89595"/>
                </a:lnTo>
                <a:cubicBezTo>
                  <a:pt x="59721" y="89595"/>
                  <a:pt x="62508" y="92381"/>
                  <a:pt x="62508" y="95845"/>
                </a:cubicBezTo>
                <a:cubicBezTo>
                  <a:pt x="62508" y="99309"/>
                  <a:pt x="59721" y="102096"/>
                  <a:pt x="56257" y="102096"/>
                </a:cubicBezTo>
                <a:lnTo>
                  <a:pt x="47923" y="102096"/>
                </a:lnTo>
                <a:cubicBezTo>
                  <a:pt x="44459" y="102096"/>
                  <a:pt x="41672" y="99309"/>
                  <a:pt x="41672" y="95845"/>
                </a:cubicBezTo>
                <a:close/>
                <a:moveTo>
                  <a:pt x="72926" y="95845"/>
                </a:moveTo>
                <a:cubicBezTo>
                  <a:pt x="72926" y="92381"/>
                  <a:pt x="75713" y="89595"/>
                  <a:pt x="79177" y="89595"/>
                </a:cubicBezTo>
                <a:lnTo>
                  <a:pt x="87511" y="89595"/>
                </a:lnTo>
                <a:cubicBezTo>
                  <a:pt x="90975" y="89595"/>
                  <a:pt x="93762" y="92381"/>
                  <a:pt x="93762" y="95845"/>
                </a:cubicBezTo>
                <a:cubicBezTo>
                  <a:pt x="93762" y="99309"/>
                  <a:pt x="90975" y="102096"/>
                  <a:pt x="87511" y="102096"/>
                </a:cubicBezTo>
                <a:lnTo>
                  <a:pt x="79177" y="102096"/>
                </a:lnTo>
                <a:cubicBezTo>
                  <a:pt x="75713" y="102096"/>
                  <a:pt x="72926" y="99309"/>
                  <a:pt x="72926" y="95845"/>
                </a:cubicBezTo>
                <a:close/>
                <a:moveTo>
                  <a:pt x="104180" y="95845"/>
                </a:moveTo>
                <a:cubicBezTo>
                  <a:pt x="104180" y="92381"/>
                  <a:pt x="106966" y="89595"/>
                  <a:pt x="110430" y="89595"/>
                </a:cubicBezTo>
                <a:lnTo>
                  <a:pt x="118765" y="89595"/>
                </a:lnTo>
                <a:cubicBezTo>
                  <a:pt x="122229" y="89595"/>
                  <a:pt x="125016" y="92381"/>
                  <a:pt x="125016" y="95845"/>
                </a:cubicBezTo>
                <a:cubicBezTo>
                  <a:pt x="125016" y="99309"/>
                  <a:pt x="122229" y="102096"/>
                  <a:pt x="118765" y="102096"/>
                </a:cubicBezTo>
                <a:lnTo>
                  <a:pt x="110430" y="102096"/>
                </a:lnTo>
                <a:cubicBezTo>
                  <a:pt x="106966" y="102096"/>
                  <a:pt x="104180" y="99309"/>
                  <a:pt x="104180" y="95845"/>
                </a:cubicBezTo>
                <a:close/>
                <a:moveTo>
                  <a:pt x="58341" y="45839"/>
                </a:moveTo>
                <a:cubicBezTo>
                  <a:pt x="65240" y="45839"/>
                  <a:pt x="70842" y="51441"/>
                  <a:pt x="70842" y="58341"/>
                </a:cubicBezTo>
                <a:cubicBezTo>
                  <a:pt x="70842" y="65240"/>
                  <a:pt x="65240" y="70842"/>
                  <a:pt x="58341" y="70842"/>
                </a:cubicBezTo>
                <a:cubicBezTo>
                  <a:pt x="51441" y="70842"/>
                  <a:pt x="45839" y="65240"/>
                  <a:pt x="45839" y="58341"/>
                </a:cubicBezTo>
                <a:cubicBezTo>
                  <a:pt x="45839" y="51441"/>
                  <a:pt x="51441" y="45839"/>
                  <a:pt x="58341" y="45839"/>
                </a:cubicBezTo>
                <a:close/>
                <a:moveTo>
                  <a:pt x="95845" y="58341"/>
                </a:moveTo>
                <a:cubicBezTo>
                  <a:pt x="95845" y="51441"/>
                  <a:pt x="101447" y="45839"/>
                  <a:pt x="108347" y="45839"/>
                </a:cubicBezTo>
                <a:cubicBezTo>
                  <a:pt x="115247" y="45839"/>
                  <a:pt x="120848" y="51441"/>
                  <a:pt x="120848" y="58341"/>
                </a:cubicBezTo>
                <a:cubicBezTo>
                  <a:pt x="120848" y="65240"/>
                  <a:pt x="115247" y="70842"/>
                  <a:pt x="108347" y="70842"/>
                </a:cubicBezTo>
                <a:cubicBezTo>
                  <a:pt x="101447" y="70842"/>
                  <a:pt x="95845" y="65240"/>
                  <a:pt x="95845" y="58341"/>
                </a:cubicBezTo>
                <a:close/>
                <a:moveTo>
                  <a:pt x="16669" y="58341"/>
                </a:moveTo>
                <a:cubicBezTo>
                  <a:pt x="16669" y="53731"/>
                  <a:pt x="12944" y="50006"/>
                  <a:pt x="8334" y="50006"/>
                </a:cubicBezTo>
                <a:cubicBezTo>
                  <a:pt x="3724" y="50006"/>
                  <a:pt x="0" y="53731"/>
                  <a:pt x="0" y="58341"/>
                </a:cubicBezTo>
                <a:lnTo>
                  <a:pt x="0" y="83344"/>
                </a:lnTo>
                <a:cubicBezTo>
                  <a:pt x="0" y="87954"/>
                  <a:pt x="3724" y="91678"/>
                  <a:pt x="8334" y="91678"/>
                </a:cubicBezTo>
                <a:cubicBezTo>
                  <a:pt x="12944" y="91678"/>
                  <a:pt x="16669" y="87954"/>
                  <a:pt x="16669" y="83344"/>
                </a:cubicBezTo>
                <a:lnTo>
                  <a:pt x="16669" y="58341"/>
                </a:lnTo>
                <a:close/>
                <a:moveTo>
                  <a:pt x="158353" y="50006"/>
                </a:moveTo>
                <a:cubicBezTo>
                  <a:pt x="153743" y="50006"/>
                  <a:pt x="150019" y="53731"/>
                  <a:pt x="150019" y="58341"/>
                </a:cubicBezTo>
                <a:lnTo>
                  <a:pt x="150019" y="83344"/>
                </a:lnTo>
                <a:cubicBezTo>
                  <a:pt x="150019" y="87954"/>
                  <a:pt x="153743" y="91678"/>
                  <a:pt x="158353" y="91678"/>
                </a:cubicBezTo>
                <a:cubicBezTo>
                  <a:pt x="162963" y="91678"/>
                  <a:pt x="166688" y="87954"/>
                  <a:pt x="166688" y="83344"/>
                </a:cubicBezTo>
                <a:lnTo>
                  <a:pt x="166688" y="58341"/>
                </a:lnTo>
                <a:cubicBezTo>
                  <a:pt x="166688" y="53731"/>
                  <a:pt x="162963" y="50006"/>
                  <a:pt x="158353" y="50006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37" name="Text 35"/>
          <p:cNvSpPr/>
          <p:nvPr/>
        </p:nvSpPr>
        <p:spPr>
          <a:xfrm>
            <a:off x="6751638" y="3346452"/>
            <a:ext cx="2771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5月，腾讯发布"混元游戏"工业级内容生产引擎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91275" y="3775075"/>
            <a:ext cx="5216525" cy="1730375"/>
          </a:xfrm>
          <a:custGeom>
            <a:avLst/>
            <a:gdLst/>
            <a:ahLst/>
            <a:cxnLst/>
            <a:rect l="l" t="t" r="r" b="b"/>
            <a:pathLst>
              <a:path w="5216525" h="1730375">
                <a:moveTo>
                  <a:pt x="76206" y="0"/>
                </a:moveTo>
                <a:lnTo>
                  <a:pt x="5140319" y="0"/>
                </a:lnTo>
                <a:cubicBezTo>
                  <a:pt x="5182407" y="0"/>
                  <a:pt x="5216525" y="34118"/>
                  <a:pt x="5216525" y="76206"/>
                </a:cubicBezTo>
                <a:lnTo>
                  <a:pt x="5216525" y="1654169"/>
                </a:lnTo>
                <a:cubicBezTo>
                  <a:pt x="5216525" y="1696257"/>
                  <a:pt x="5182407" y="1730375"/>
                  <a:pt x="5140319" y="1730375"/>
                </a:cubicBezTo>
                <a:lnTo>
                  <a:pt x="76206" y="1730375"/>
                </a:lnTo>
                <a:cubicBezTo>
                  <a:pt x="34118" y="1730375"/>
                  <a:pt x="0" y="1696257"/>
                  <a:pt x="0" y="1654169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6521847" y="3940178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20819" y="402"/>
                </a:moveTo>
                <a:cubicBezTo>
                  <a:pt x="115126" y="-1239"/>
                  <a:pt x="109199" y="2076"/>
                  <a:pt x="107558" y="7769"/>
                </a:cubicBezTo>
                <a:lnTo>
                  <a:pt x="64696" y="157788"/>
                </a:lnTo>
                <a:cubicBezTo>
                  <a:pt x="63055" y="163480"/>
                  <a:pt x="66370" y="169407"/>
                  <a:pt x="72063" y="171048"/>
                </a:cubicBezTo>
                <a:cubicBezTo>
                  <a:pt x="77755" y="172689"/>
                  <a:pt x="83682" y="169374"/>
                  <a:pt x="85323" y="163681"/>
                </a:cubicBezTo>
                <a:lnTo>
                  <a:pt x="128186" y="13662"/>
                </a:lnTo>
                <a:cubicBezTo>
                  <a:pt x="129826" y="7970"/>
                  <a:pt x="126511" y="2043"/>
                  <a:pt x="120819" y="402"/>
                </a:cubicBezTo>
                <a:close/>
                <a:moveTo>
                  <a:pt x="142451" y="45977"/>
                </a:moveTo>
                <a:cubicBezTo>
                  <a:pt x="138265" y="50163"/>
                  <a:pt x="138265" y="56960"/>
                  <a:pt x="142451" y="61146"/>
                </a:cubicBezTo>
                <a:lnTo>
                  <a:pt x="167030" y="85725"/>
                </a:lnTo>
                <a:lnTo>
                  <a:pt x="142451" y="110304"/>
                </a:lnTo>
                <a:cubicBezTo>
                  <a:pt x="138265" y="114490"/>
                  <a:pt x="138265" y="121287"/>
                  <a:pt x="142451" y="125473"/>
                </a:cubicBezTo>
                <a:cubicBezTo>
                  <a:pt x="146637" y="129659"/>
                  <a:pt x="153434" y="129659"/>
                  <a:pt x="157620" y="125473"/>
                </a:cubicBezTo>
                <a:lnTo>
                  <a:pt x="189767" y="93326"/>
                </a:lnTo>
                <a:cubicBezTo>
                  <a:pt x="193953" y="89141"/>
                  <a:pt x="193953" y="82343"/>
                  <a:pt x="189767" y="78157"/>
                </a:cubicBezTo>
                <a:lnTo>
                  <a:pt x="157620" y="46010"/>
                </a:lnTo>
                <a:cubicBezTo>
                  <a:pt x="153434" y="41824"/>
                  <a:pt x="146637" y="41824"/>
                  <a:pt x="142451" y="46010"/>
                </a:cubicBezTo>
                <a:close/>
                <a:moveTo>
                  <a:pt x="50464" y="45977"/>
                </a:moveTo>
                <a:cubicBezTo>
                  <a:pt x="46278" y="41791"/>
                  <a:pt x="39480" y="41791"/>
                  <a:pt x="35295" y="45977"/>
                </a:cubicBezTo>
                <a:lnTo>
                  <a:pt x="3148" y="78124"/>
                </a:lnTo>
                <a:cubicBezTo>
                  <a:pt x="-1038" y="82309"/>
                  <a:pt x="-1038" y="89107"/>
                  <a:pt x="3148" y="93293"/>
                </a:cubicBezTo>
                <a:lnTo>
                  <a:pt x="35295" y="125440"/>
                </a:lnTo>
                <a:cubicBezTo>
                  <a:pt x="39480" y="129626"/>
                  <a:pt x="46278" y="129626"/>
                  <a:pt x="50464" y="125440"/>
                </a:cubicBezTo>
                <a:cubicBezTo>
                  <a:pt x="54650" y="121254"/>
                  <a:pt x="54650" y="114456"/>
                  <a:pt x="50464" y="110270"/>
                </a:cubicBezTo>
                <a:lnTo>
                  <a:pt x="25885" y="85725"/>
                </a:lnTo>
                <a:lnTo>
                  <a:pt x="50430" y="61146"/>
                </a:lnTo>
                <a:cubicBezTo>
                  <a:pt x="54616" y="56960"/>
                  <a:pt x="54616" y="50163"/>
                  <a:pt x="50430" y="45977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40" name="Text 38"/>
          <p:cNvSpPr/>
          <p:nvPr/>
        </p:nvSpPr>
        <p:spPr>
          <a:xfrm>
            <a:off x="6727825" y="3892553"/>
            <a:ext cx="4848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代码生成革命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508750" y="4235453"/>
            <a:ext cx="50577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谷歌表示，截至2025年4月该公司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超过30%的新代码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是由人工智能生成的。国内外科技巨头均发布自动编程工具。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511925" y="4810128"/>
            <a:ext cx="2444750" cy="577850"/>
          </a:xfrm>
          <a:custGeom>
            <a:avLst/>
            <a:gdLst/>
            <a:ahLst/>
            <a:cxnLst/>
            <a:rect l="l" t="t" r="r" b="b"/>
            <a:pathLst>
              <a:path w="2444750" h="577850">
                <a:moveTo>
                  <a:pt x="38098" y="0"/>
                </a:moveTo>
                <a:lnTo>
                  <a:pt x="2406652" y="0"/>
                </a:lnTo>
                <a:cubicBezTo>
                  <a:pt x="2427679" y="0"/>
                  <a:pt x="2444750" y="17071"/>
                  <a:pt x="2444750" y="38098"/>
                </a:cubicBezTo>
                <a:lnTo>
                  <a:pt x="2444750" y="539752"/>
                </a:lnTo>
                <a:cubicBezTo>
                  <a:pt x="2444750" y="560793"/>
                  <a:pt x="2427693" y="577850"/>
                  <a:pt x="2406652" y="577850"/>
                </a:cubicBezTo>
                <a:lnTo>
                  <a:pt x="38098" y="577850"/>
                </a:lnTo>
                <a:cubicBezTo>
                  <a:pt x="17057" y="577850"/>
                  <a:pt x="0" y="560793"/>
                  <a:pt x="0" y="53975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6543675" y="4889502"/>
            <a:ext cx="2381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30%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562725" y="5156202"/>
            <a:ext cx="2343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Google新代码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9042400" y="4810128"/>
            <a:ext cx="2444750" cy="577850"/>
          </a:xfrm>
          <a:custGeom>
            <a:avLst/>
            <a:gdLst/>
            <a:ahLst/>
            <a:cxnLst/>
            <a:rect l="l" t="t" r="r" b="b"/>
            <a:pathLst>
              <a:path w="2444750" h="577850">
                <a:moveTo>
                  <a:pt x="38098" y="0"/>
                </a:moveTo>
                <a:lnTo>
                  <a:pt x="2406652" y="0"/>
                </a:lnTo>
                <a:cubicBezTo>
                  <a:pt x="2427679" y="0"/>
                  <a:pt x="2444750" y="17071"/>
                  <a:pt x="2444750" y="38098"/>
                </a:cubicBezTo>
                <a:lnTo>
                  <a:pt x="2444750" y="539752"/>
                </a:lnTo>
                <a:cubicBezTo>
                  <a:pt x="2444750" y="560793"/>
                  <a:pt x="2427693" y="577850"/>
                  <a:pt x="2406652" y="577850"/>
                </a:cubicBezTo>
                <a:lnTo>
                  <a:pt x="38098" y="577850"/>
                </a:lnTo>
                <a:cubicBezTo>
                  <a:pt x="17057" y="577850"/>
                  <a:pt x="0" y="560793"/>
                  <a:pt x="0" y="53975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9074150" y="4889502"/>
            <a:ext cx="2381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8A2B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100万+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9093200" y="5156202"/>
            <a:ext cx="2343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日生成代码行数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" cy="304800"/>
          </a:xfrm>
          <a:custGeom>
            <a:avLst/>
            <a:gdLst/>
            <a:ahLst/>
            <a:cxnLst/>
            <a:rect l="l" t="t" r="r" b="b"/>
            <a:pathLst>
              <a:path w="38100" h="304800">
                <a:moveTo>
                  <a:pt x="0" y="0"/>
                </a:moveTo>
                <a:lnTo>
                  <a:pt x="38100" y="0"/>
                </a:lnTo>
                <a:lnTo>
                  <a:pt x="381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0">
                <a:srgbClr val="FFFFFF"/>
              </a:gs>
              <a:gs pos="100000">
                <a:srgbClr val="00FFF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2914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垂直行业深度应用案例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838200"/>
            <a:ext cx="11353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从金融到农业的全场景智能化渗透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175" y="1260475"/>
            <a:ext cx="5635625" cy="2844800"/>
          </a:xfrm>
          <a:custGeom>
            <a:avLst/>
            <a:gdLst/>
            <a:ahLst/>
            <a:cxnLst/>
            <a:rect l="l" t="t" r="r" b="b"/>
            <a:pathLst>
              <a:path w="5635625" h="2844800">
                <a:moveTo>
                  <a:pt x="114304" y="0"/>
                </a:moveTo>
                <a:lnTo>
                  <a:pt x="5521321" y="0"/>
                </a:lnTo>
                <a:cubicBezTo>
                  <a:pt x="5584449" y="0"/>
                  <a:pt x="5635625" y="51176"/>
                  <a:pt x="5635625" y="114304"/>
                </a:cubicBezTo>
                <a:lnTo>
                  <a:pt x="5635625" y="2730496"/>
                </a:lnTo>
                <a:cubicBezTo>
                  <a:pt x="5635625" y="2793624"/>
                  <a:pt x="5584449" y="2844800"/>
                  <a:pt x="5521321" y="2844800"/>
                </a:cubicBezTo>
                <a:lnTo>
                  <a:pt x="114304" y="2844800"/>
                </a:lnTo>
                <a:cubicBezTo>
                  <a:pt x="51176" y="2844800"/>
                  <a:pt x="0" y="2793624"/>
                  <a:pt x="0" y="2730496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8A2BE2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39750" y="141605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100000">
                <a:srgbClr val="00FFFF"/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673100" y="154940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111250" y="1511303"/>
            <a:ext cx="704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金融行业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42925" y="1990728"/>
            <a:ext cx="5311775" cy="939800"/>
          </a:xfrm>
          <a:custGeom>
            <a:avLst/>
            <a:gdLst/>
            <a:ahLst/>
            <a:cxnLst/>
            <a:rect l="l" t="t" r="r" b="b"/>
            <a:pathLst>
              <a:path w="5311775" h="939800">
                <a:moveTo>
                  <a:pt x="76199" y="0"/>
                </a:moveTo>
                <a:lnTo>
                  <a:pt x="5235576" y="0"/>
                </a:lnTo>
                <a:cubicBezTo>
                  <a:pt x="5277660" y="0"/>
                  <a:pt x="5311775" y="34115"/>
                  <a:pt x="5311775" y="76199"/>
                </a:cubicBezTo>
                <a:lnTo>
                  <a:pt x="5311775" y="863601"/>
                </a:lnTo>
                <a:cubicBezTo>
                  <a:pt x="5311775" y="905685"/>
                  <a:pt x="5277660" y="939800"/>
                  <a:pt x="5235576" y="939800"/>
                </a:cubicBezTo>
                <a:lnTo>
                  <a:pt x="76199" y="939800"/>
                </a:lnTo>
                <a:cubicBezTo>
                  <a:pt x="34115" y="939800"/>
                  <a:pt x="0" y="905685"/>
                  <a:pt x="0" y="863601"/>
                </a:cubicBezTo>
                <a:lnTo>
                  <a:pt x="0" y="76199"/>
                </a:lnTo>
                <a:cubicBezTo>
                  <a:pt x="0" y="34115"/>
                  <a:pt x="34115" y="0"/>
                  <a:pt x="76199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60400" y="2108202"/>
            <a:ext cx="515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海通证券 × 商汤科技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60400" y="2374902"/>
            <a:ext cx="51435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智能问答、代码生成等方案显著提升内部工作效率，计划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重构证券行业业务流程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，为行业垂直领域大模型落地积累经验。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42925" y="3008313"/>
            <a:ext cx="5311775" cy="939800"/>
          </a:xfrm>
          <a:custGeom>
            <a:avLst/>
            <a:gdLst/>
            <a:ahLst/>
            <a:cxnLst/>
            <a:rect l="l" t="t" r="r" b="b"/>
            <a:pathLst>
              <a:path w="5311775" h="939800">
                <a:moveTo>
                  <a:pt x="76199" y="0"/>
                </a:moveTo>
                <a:lnTo>
                  <a:pt x="5235576" y="0"/>
                </a:lnTo>
                <a:cubicBezTo>
                  <a:pt x="5277660" y="0"/>
                  <a:pt x="5311775" y="34115"/>
                  <a:pt x="5311775" y="76199"/>
                </a:cubicBezTo>
                <a:lnTo>
                  <a:pt x="5311775" y="863601"/>
                </a:lnTo>
                <a:cubicBezTo>
                  <a:pt x="5311775" y="905685"/>
                  <a:pt x="5277660" y="939800"/>
                  <a:pt x="5235576" y="939800"/>
                </a:cubicBezTo>
                <a:lnTo>
                  <a:pt x="76199" y="939800"/>
                </a:lnTo>
                <a:cubicBezTo>
                  <a:pt x="34115" y="939800"/>
                  <a:pt x="0" y="905685"/>
                  <a:pt x="0" y="863601"/>
                </a:cubicBezTo>
                <a:lnTo>
                  <a:pt x="0" y="76199"/>
                </a:lnTo>
                <a:cubicBezTo>
                  <a:pt x="0" y="34115"/>
                  <a:pt x="34115" y="0"/>
                  <a:pt x="76199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60400" y="3125791"/>
            <a:ext cx="515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京东工业"太璞"方案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60400" y="3392491"/>
            <a:ext cx="51435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数智供应链解决方案帮助企业实现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全链路降本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：商品采购标准化、履约计划智能化、需求预测精准化。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75375" y="1260475"/>
            <a:ext cx="5635625" cy="2844800"/>
          </a:xfrm>
          <a:custGeom>
            <a:avLst/>
            <a:gdLst/>
            <a:ahLst/>
            <a:cxnLst/>
            <a:rect l="l" t="t" r="r" b="b"/>
            <a:pathLst>
              <a:path w="5635625" h="2844800">
                <a:moveTo>
                  <a:pt x="114304" y="0"/>
                </a:moveTo>
                <a:lnTo>
                  <a:pt x="5521321" y="0"/>
                </a:lnTo>
                <a:cubicBezTo>
                  <a:pt x="5584449" y="0"/>
                  <a:pt x="5635625" y="51176"/>
                  <a:pt x="5635625" y="114304"/>
                </a:cubicBezTo>
                <a:lnTo>
                  <a:pt x="5635625" y="2730496"/>
                </a:lnTo>
                <a:cubicBezTo>
                  <a:pt x="5635625" y="2793624"/>
                  <a:pt x="5584449" y="2844800"/>
                  <a:pt x="5521321" y="2844800"/>
                </a:cubicBezTo>
                <a:lnTo>
                  <a:pt x="114304" y="2844800"/>
                </a:lnTo>
                <a:cubicBezTo>
                  <a:pt x="51176" y="2844800"/>
                  <a:pt x="0" y="2793624"/>
                  <a:pt x="0" y="2730496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gradFill rotWithShape="1" flip="none">
            <a:gsLst>
              <a:gs pos="0">
                <a:srgbClr val="01FFFF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330950" y="141605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rotWithShape="1" flip="none">
            <a:gsLst>
              <a:gs pos="0">
                <a:srgbClr val="00FFFF"/>
              </a:gs>
              <a:gs pos="100000">
                <a:srgbClr val="8A2BE2"/>
              </a:gs>
            </a:gsLst>
            <a:lin ang="2700000" scaled="1"/>
          </a:gradFill>
          <a:ln/>
        </p:spPr>
      </p:sp>
      <p:sp>
        <p:nvSpPr>
          <p:cNvPr id="17" name="Shape 15"/>
          <p:cNvSpPr/>
          <p:nvPr/>
        </p:nvSpPr>
        <p:spPr>
          <a:xfrm>
            <a:off x="6464300" y="154940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5484" y="0"/>
                </a:moveTo>
                <a:cubicBezTo>
                  <a:pt x="55625" y="0"/>
                  <a:pt x="47625" y="8000"/>
                  <a:pt x="47625" y="17859"/>
                </a:cubicBezTo>
                <a:lnTo>
                  <a:pt x="47625" y="95250"/>
                </a:lnTo>
                <a:cubicBezTo>
                  <a:pt x="47625" y="105110"/>
                  <a:pt x="55625" y="113109"/>
                  <a:pt x="65484" y="113109"/>
                </a:cubicBezTo>
                <a:lnTo>
                  <a:pt x="89297" y="113109"/>
                </a:lnTo>
                <a:cubicBezTo>
                  <a:pt x="99157" y="113109"/>
                  <a:pt x="107156" y="105110"/>
                  <a:pt x="107156" y="95250"/>
                </a:cubicBezTo>
                <a:lnTo>
                  <a:pt x="107156" y="71438"/>
                </a:lnTo>
                <a:lnTo>
                  <a:pt x="119063" y="71438"/>
                </a:lnTo>
                <a:cubicBezTo>
                  <a:pt x="145368" y="71438"/>
                  <a:pt x="166688" y="92757"/>
                  <a:pt x="166688" y="119063"/>
                </a:cubicBezTo>
                <a:cubicBezTo>
                  <a:pt x="166688" y="145368"/>
                  <a:pt x="145368" y="166688"/>
                  <a:pt x="119063" y="166688"/>
                </a:cubicBezTo>
                <a:lnTo>
                  <a:pt x="11906" y="166688"/>
                </a:lnTo>
                <a:cubicBezTo>
                  <a:pt x="5321" y="166688"/>
                  <a:pt x="0" y="172008"/>
                  <a:pt x="0" y="178594"/>
                </a:cubicBezTo>
                <a:cubicBezTo>
                  <a:pt x="0" y="185179"/>
                  <a:pt x="5321" y="190500"/>
                  <a:pt x="11906" y="190500"/>
                </a:cubicBezTo>
                <a:lnTo>
                  <a:pt x="178594" y="190500"/>
                </a:lnTo>
                <a:cubicBezTo>
                  <a:pt x="185179" y="190500"/>
                  <a:pt x="190500" y="185179"/>
                  <a:pt x="190500" y="178594"/>
                </a:cubicBezTo>
                <a:cubicBezTo>
                  <a:pt x="190500" y="172008"/>
                  <a:pt x="185179" y="166688"/>
                  <a:pt x="178594" y="166688"/>
                </a:cubicBezTo>
                <a:lnTo>
                  <a:pt x="172306" y="166688"/>
                </a:lnTo>
                <a:cubicBezTo>
                  <a:pt x="183617" y="154037"/>
                  <a:pt x="190500" y="137368"/>
                  <a:pt x="190500" y="119063"/>
                </a:cubicBezTo>
                <a:cubicBezTo>
                  <a:pt x="190500" y="79623"/>
                  <a:pt x="158502" y="47625"/>
                  <a:pt x="119063" y="47625"/>
                </a:cubicBezTo>
                <a:lnTo>
                  <a:pt x="107156" y="47625"/>
                </a:lnTo>
                <a:lnTo>
                  <a:pt x="107156" y="17859"/>
                </a:lnTo>
                <a:cubicBezTo>
                  <a:pt x="107156" y="8000"/>
                  <a:pt x="99157" y="0"/>
                  <a:pt x="89297" y="0"/>
                </a:cubicBezTo>
                <a:lnTo>
                  <a:pt x="65484" y="0"/>
                </a:lnTo>
                <a:close/>
                <a:moveTo>
                  <a:pt x="44648" y="130969"/>
                </a:moveTo>
                <a:cubicBezTo>
                  <a:pt x="39700" y="130969"/>
                  <a:pt x="35719" y="134950"/>
                  <a:pt x="35719" y="139898"/>
                </a:cubicBezTo>
                <a:cubicBezTo>
                  <a:pt x="35719" y="144847"/>
                  <a:pt x="39700" y="148828"/>
                  <a:pt x="44648" y="148828"/>
                </a:cubicBezTo>
                <a:lnTo>
                  <a:pt x="110133" y="148828"/>
                </a:lnTo>
                <a:cubicBezTo>
                  <a:pt x="115081" y="148828"/>
                  <a:pt x="119063" y="144847"/>
                  <a:pt x="119063" y="139898"/>
                </a:cubicBezTo>
                <a:cubicBezTo>
                  <a:pt x="119063" y="134950"/>
                  <a:pt x="115081" y="130969"/>
                  <a:pt x="110133" y="130969"/>
                </a:cubicBezTo>
                <a:lnTo>
                  <a:pt x="44648" y="13096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6902450" y="1511303"/>
            <a:ext cx="704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科学研究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334125" y="1990728"/>
            <a:ext cx="5311775" cy="939800"/>
          </a:xfrm>
          <a:custGeom>
            <a:avLst/>
            <a:gdLst/>
            <a:ahLst/>
            <a:cxnLst/>
            <a:rect l="l" t="t" r="r" b="b"/>
            <a:pathLst>
              <a:path w="5311775" h="939800">
                <a:moveTo>
                  <a:pt x="76199" y="0"/>
                </a:moveTo>
                <a:lnTo>
                  <a:pt x="5235576" y="0"/>
                </a:lnTo>
                <a:cubicBezTo>
                  <a:pt x="5277660" y="0"/>
                  <a:pt x="5311775" y="34115"/>
                  <a:pt x="5311775" y="76199"/>
                </a:cubicBezTo>
                <a:lnTo>
                  <a:pt x="5311775" y="863601"/>
                </a:lnTo>
                <a:cubicBezTo>
                  <a:pt x="5311775" y="905685"/>
                  <a:pt x="5277660" y="939800"/>
                  <a:pt x="5235576" y="939800"/>
                </a:cubicBezTo>
                <a:lnTo>
                  <a:pt x="76199" y="939800"/>
                </a:lnTo>
                <a:cubicBezTo>
                  <a:pt x="34115" y="939800"/>
                  <a:pt x="0" y="905685"/>
                  <a:pt x="0" y="863601"/>
                </a:cubicBezTo>
                <a:lnTo>
                  <a:pt x="0" y="76199"/>
                </a:lnTo>
                <a:cubicBezTo>
                  <a:pt x="0" y="34115"/>
                  <a:pt x="34115" y="0"/>
                  <a:pt x="76199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451600" y="2108202"/>
            <a:ext cx="515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"瑶华"珊瑚礁大模型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451600" y="2374902"/>
            <a:ext cx="51435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中科院南海海洋研究所发布，通过分析10万张水下影像，实现珊瑚种属识别准确率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8A2B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88%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，效率较人工提升数十倍。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334125" y="3008313"/>
            <a:ext cx="5311775" cy="939800"/>
          </a:xfrm>
          <a:custGeom>
            <a:avLst/>
            <a:gdLst/>
            <a:ahLst/>
            <a:cxnLst/>
            <a:rect l="l" t="t" r="r" b="b"/>
            <a:pathLst>
              <a:path w="5311775" h="939800">
                <a:moveTo>
                  <a:pt x="76199" y="0"/>
                </a:moveTo>
                <a:lnTo>
                  <a:pt x="5235576" y="0"/>
                </a:lnTo>
                <a:cubicBezTo>
                  <a:pt x="5277660" y="0"/>
                  <a:pt x="5311775" y="34115"/>
                  <a:pt x="5311775" y="76199"/>
                </a:cubicBezTo>
                <a:lnTo>
                  <a:pt x="5311775" y="863601"/>
                </a:lnTo>
                <a:cubicBezTo>
                  <a:pt x="5311775" y="905685"/>
                  <a:pt x="5277660" y="939800"/>
                  <a:pt x="5235576" y="939800"/>
                </a:cubicBezTo>
                <a:lnTo>
                  <a:pt x="76199" y="939800"/>
                </a:lnTo>
                <a:cubicBezTo>
                  <a:pt x="34115" y="939800"/>
                  <a:pt x="0" y="905685"/>
                  <a:pt x="0" y="863601"/>
                </a:cubicBezTo>
                <a:lnTo>
                  <a:pt x="0" y="76199"/>
                </a:lnTo>
                <a:cubicBezTo>
                  <a:pt x="0" y="34115"/>
                  <a:pt x="34115" y="0"/>
                  <a:pt x="76199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6451600" y="3125791"/>
            <a:ext cx="515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"金乌"太阳大模型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51600" y="3392491"/>
            <a:ext cx="51435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国家天文台发布，在M5级太阳耀斑预报上准确率超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91%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，为该级别太阳预报最高水平，可预测未来24小时耀斑爆发情况。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4175" y="4260850"/>
            <a:ext cx="5635625" cy="2444750"/>
          </a:xfrm>
          <a:custGeom>
            <a:avLst/>
            <a:gdLst/>
            <a:ahLst/>
            <a:cxnLst/>
            <a:rect l="l" t="t" r="r" b="b"/>
            <a:pathLst>
              <a:path w="5635625" h="2444750">
                <a:moveTo>
                  <a:pt x="114292" y="0"/>
                </a:moveTo>
                <a:lnTo>
                  <a:pt x="5521333" y="0"/>
                </a:lnTo>
                <a:cubicBezTo>
                  <a:pt x="5584455" y="0"/>
                  <a:pt x="5635625" y="51170"/>
                  <a:pt x="5635625" y="114292"/>
                </a:cubicBezTo>
                <a:lnTo>
                  <a:pt x="5635625" y="2330458"/>
                </a:lnTo>
                <a:cubicBezTo>
                  <a:pt x="5635625" y="2393580"/>
                  <a:pt x="5584455" y="2444750"/>
                  <a:pt x="5521333" y="2444750"/>
                </a:cubicBezTo>
                <a:lnTo>
                  <a:pt x="114292" y="2444750"/>
                </a:lnTo>
                <a:cubicBezTo>
                  <a:pt x="51170" y="2444750"/>
                  <a:pt x="0" y="2393580"/>
                  <a:pt x="0" y="2330458"/>
                </a:cubicBezTo>
                <a:lnTo>
                  <a:pt x="0" y="114292"/>
                </a:lnTo>
                <a:cubicBezTo>
                  <a:pt x="0" y="51170"/>
                  <a:pt x="51170" y="0"/>
                  <a:pt x="114292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8A2BE2">
                <a:alpha val="40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39750" y="44164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100000">
                <a:srgbClr val="00FFFF"/>
              </a:gs>
            </a:gsLst>
            <a:lin ang="2700000" scaled="1"/>
          </a:gradFill>
          <a:ln/>
        </p:spPr>
      </p:sp>
      <p:sp>
        <p:nvSpPr>
          <p:cNvPr id="27" name="Shape 25"/>
          <p:cNvSpPr/>
          <p:nvPr/>
        </p:nvSpPr>
        <p:spPr>
          <a:xfrm>
            <a:off x="673100" y="454977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5321" y="11906"/>
                  <a:pt x="0" y="17227"/>
                  <a:pt x="0" y="23812"/>
                </a:cubicBezTo>
                <a:lnTo>
                  <a:pt x="0" y="160734"/>
                </a:lnTo>
                <a:cubicBezTo>
                  <a:pt x="0" y="170594"/>
                  <a:pt x="8000" y="178594"/>
                  <a:pt x="17859" y="178594"/>
                </a:cubicBezTo>
                <a:lnTo>
                  <a:pt x="172641" y="178594"/>
                </a:lnTo>
                <a:cubicBezTo>
                  <a:pt x="182500" y="178594"/>
                  <a:pt x="190500" y="170594"/>
                  <a:pt x="190500" y="160734"/>
                </a:cubicBezTo>
                <a:lnTo>
                  <a:pt x="190500" y="56629"/>
                </a:lnTo>
                <a:cubicBezTo>
                  <a:pt x="190500" y="49857"/>
                  <a:pt x="183282" y="45579"/>
                  <a:pt x="177329" y="48778"/>
                </a:cubicBezTo>
                <a:lnTo>
                  <a:pt x="119063" y="80144"/>
                </a:lnTo>
                <a:lnTo>
                  <a:pt x="119063" y="56629"/>
                </a:lnTo>
                <a:cubicBezTo>
                  <a:pt x="119063" y="49857"/>
                  <a:pt x="111844" y="45579"/>
                  <a:pt x="105891" y="48778"/>
                </a:cubicBezTo>
                <a:lnTo>
                  <a:pt x="47625" y="80144"/>
                </a:lnTo>
                <a:lnTo>
                  <a:pt x="47625" y="23812"/>
                </a:lnTo>
                <a:cubicBezTo>
                  <a:pt x="47625" y="17227"/>
                  <a:pt x="42304" y="11906"/>
                  <a:pt x="35719" y="11906"/>
                </a:cubicBezTo>
                <a:lnTo>
                  <a:pt x="11906" y="1190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1111250" y="4511678"/>
            <a:ext cx="552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制造业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42925" y="4991103"/>
            <a:ext cx="5311775" cy="1454150"/>
          </a:xfrm>
          <a:custGeom>
            <a:avLst/>
            <a:gdLst/>
            <a:ahLst/>
            <a:cxnLst/>
            <a:rect l="l" t="t" r="r" b="b"/>
            <a:pathLst>
              <a:path w="5311775" h="1454150">
                <a:moveTo>
                  <a:pt x="76197" y="0"/>
                </a:moveTo>
                <a:lnTo>
                  <a:pt x="5235578" y="0"/>
                </a:lnTo>
                <a:cubicBezTo>
                  <a:pt x="5277660" y="0"/>
                  <a:pt x="5311775" y="34115"/>
                  <a:pt x="5311775" y="76197"/>
                </a:cubicBezTo>
                <a:lnTo>
                  <a:pt x="5311775" y="1377953"/>
                </a:lnTo>
                <a:cubicBezTo>
                  <a:pt x="5311775" y="1420035"/>
                  <a:pt x="5277660" y="1454150"/>
                  <a:pt x="5235578" y="1454150"/>
                </a:cubicBezTo>
                <a:lnTo>
                  <a:pt x="76197" y="1454150"/>
                </a:lnTo>
                <a:cubicBezTo>
                  <a:pt x="34143" y="1454150"/>
                  <a:pt x="0" y="1420007"/>
                  <a:pt x="0" y="137795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660400" y="5108577"/>
            <a:ext cx="515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汽车研发优化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63575" y="5416552"/>
            <a:ext cx="2473325" cy="615950"/>
          </a:xfrm>
          <a:custGeom>
            <a:avLst/>
            <a:gdLst/>
            <a:ahLst/>
            <a:cxnLst/>
            <a:rect l="l" t="t" r="r" b="b"/>
            <a:pathLst>
              <a:path w="2473325" h="615950">
                <a:moveTo>
                  <a:pt x="38103" y="0"/>
                </a:moveTo>
                <a:lnTo>
                  <a:pt x="2435222" y="0"/>
                </a:lnTo>
                <a:cubicBezTo>
                  <a:pt x="2456266" y="0"/>
                  <a:pt x="2473325" y="17059"/>
                  <a:pt x="2473325" y="38103"/>
                </a:cubicBezTo>
                <a:lnTo>
                  <a:pt x="2473325" y="577847"/>
                </a:lnTo>
                <a:cubicBezTo>
                  <a:pt x="2473325" y="598891"/>
                  <a:pt x="2456266" y="615950"/>
                  <a:pt x="2435222" y="615950"/>
                </a:cubicBezTo>
                <a:lnTo>
                  <a:pt x="38103" y="615950"/>
                </a:lnTo>
                <a:cubicBezTo>
                  <a:pt x="17059" y="615950"/>
                  <a:pt x="0" y="598891"/>
                  <a:pt x="0" y="57784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685800" y="5495925"/>
            <a:ext cx="2428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-40%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14375" y="5800725"/>
            <a:ext cx="2371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研发周期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260725" y="5416552"/>
            <a:ext cx="2473325" cy="615950"/>
          </a:xfrm>
          <a:custGeom>
            <a:avLst/>
            <a:gdLst/>
            <a:ahLst/>
            <a:cxnLst/>
            <a:rect l="l" t="t" r="r" b="b"/>
            <a:pathLst>
              <a:path w="2473325" h="615950">
                <a:moveTo>
                  <a:pt x="38103" y="0"/>
                </a:moveTo>
                <a:lnTo>
                  <a:pt x="2435222" y="0"/>
                </a:lnTo>
                <a:cubicBezTo>
                  <a:pt x="2456266" y="0"/>
                  <a:pt x="2473325" y="17059"/>
                  <a:pt x="2473325" y="38103"/>
                </a:cubicBezTo>
                <a:lnTo>
                  <a:pt x="2473325" y="577847"/>
                </a:lnTo>
                <a:cubicBezTo>
                  <a:pt x="2473325" y="598891"/>
                  <a:pt x="2456266" y="615950"/>
                  <a:pt x="2435222" y="615950"/>
                </a:cubicBezTo>
                <a:lnTo>
                  <a:pt x="38103" y="615950"/>
                </a:lnTo>
                <a:cubicBezTo>
                  <a:pt x="17059" y="615950"/>
                  <a:pt x="0" y="598891"/>
                  <a:pt x="0" y="57784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3282950" y="5495925"/>
            <a:ext cx="2428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8A2BE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-30%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3311525" y="5800725"/>
            <a:ext cx="2371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生产成本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60400" y="6111878"/>
            <a:ext cx="51435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生成式AI根据产品需求参数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自动设计零部件结构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并优化生产流程，显著提升效率。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175375" y="4260850"/>
            <a:ext cx="5635625" cy="2444750"/>
          </a:xfrm>
          <a:custGeom>
            <a:avLst/>
            <a:gdLst/>
            <a:ahLst/>
            <a:cxnLst/>
            <a:rect l="l" t="t" r="r" b="b"/>
            <a:pathLst>
              <a:path w="5635625" h="2444750">
                <a:moveTo>
                  <a:pt x="114292" y="0"/>
                </a:moveTo>
                <a:lnTo>
                  <a:pt x="5521333" y="0"/>
                </a:lnTo>
                <a:cubicBezTo>
                  <a:pt x="5584455" y="0"/>
                  <a:pt x="5635625" y="51170"/>
                  <a:pt x="5635625" y="114292"/>
                </a:cubicBezTo>
                <a:lnTo>
                  <a:pt x="5635625" y="2330458"/>
                </a:lnTo>
                <a:cubicBezTo>
                  <a:pt x="5635625" y="2393580"/>
                  <a:pt x="5584455" y="2444750"/>
                  <a:pt x="5521333" y="2444750"/>
                </a:cubicBezTo>
                <a:lnTo>
                  <a:pt x="114292" y="2444750"/>
                </a:lnTo>
                <a:cubicBezTo>
                  <a:pt x="51170" y="2444750"/>
                  <a:pt x="0" y="2393580"/>
                  <a:pt x="0" y="2330458"/>
                </a:cubicBezTo>
                <a:lnTo>
                  <a:pt x="0" y="114292"/>
                </a:lnTo>
                <a:cubicBezTo>
                  <a:pt x="0" y="51170"/>
                  <a:pt x="51170" y="0"/>
                  <a:pt x="114292" y="0"/>
                </a:cubicBezTo>
                <a:close/>
              </a:path>
            </a:pathLst>
          </a:custGeom>
          <a:gradFill rotWithShape="1" flip="none">
            <a:gsLst>
              <a:gs pos="0">
                <a:srgbClr val="01FFFF">
                  <a:alpha val="20000"/>
                </a:srgbClr>
              </a:gs>
              <a:gs pos="100000">
                <a:srgbClr val="1A1A1D">
                  <a:alpha val="50000"/>
                </a:srgbClr>
              </a:gs>
            </a:gsLst>
            <a:lin ang="2700000" scaled="1"/>
          </a:gradFill>
          <a:ln w="8467">
            <a:solidFill>
              <a:srgbClr val="01FFFF">
                <a:alpha val="40000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6330950" y="44164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rotWithShape="1" flip="none">
            <a:gsLst>
              <a:gs pos="0">
                <a:srgbClr val="00FFFF"/>
              </a:gs>
              <a:gs pos="100000">
                <a:srgbClr val="8A2BE2"/>
              </a:gs>
            </a:gsLst>
            <a:lin ang="2700000" scaled="1"/>
          </a:gradFill>
          <a:ln/>
        </p:spPr>
      </p:sp>
      <p:sp>
        <p:nvSpPr>
          <p:cNvPr id="40" name="Shape 38"/>
          <p:cNvSpPr/>
          <p:nvPr/>
        </p:nvSpPr>
        <p:spPr>
          <a:xfrm>
            <a:off x="6464300" y="454977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500" y="11906"/>
                </a:moveTo>
                <a:cubicBezTo>
                  <a:pt x="190500" y="52127"/>
                  <a:pt x="161999" y="85688"/>
                  <a:pt x="124123" y="93538"/>
                </a:cubicBezTo>
                <a:cubicBezTo>
                  <a:pt x="121183" y="71921"/>
                  <a:pt x="111472" y="52462"/>
                  <a:pt x="97148" y="37393"/>
                </a:cubicBezTo>
                <a:cubicBezTo>
                  <a:pt x="112068" y="14883"/>
                  <a:pt x="137629" y="0"/>
                  <a:pt x="166688" y="0"/>
                </a:cubicBezTo>
                <a:lnTo>
                  <a:pt x="178594" y="0"/>
                </a:lnTo>
                <a:cubicBezTo>
                  <a:pt x="185179" y="0"/>
                  <a:pt x="190500" y="5321"/>
                  <a:pt x="190500" y="11906"/>
                </a:cubicBezTo>
                <a:close/>
                <a:moveTo>
                  <a:pt x="0" y="35719"/>
                </a:moveTo>
                <a:cubicBezTo>
                  <a:pt x="0" y="29133"/>
                  <a:pt x="5321" y="23812"/>
                  <a:pt x="11906" y="23812"/>
                </a:cubicBezTo>
                <a:lnTo>
                  <a:pt x="23812" y="23812"/>
                </a:lnTo>
                <a:cubicBezTo>
                  <a:pt x="69838" y="23812"/>
                  <a:pt x="107156" y="61131"/>
                  <a:pt x="107156" y="107156"/>
                </a:cubicBezTo>
                <a:lnTo>
                  <a:pt x="107156" y="178594"/>
                </a:lnTo>
                <a:cubicBezTo>
                  <a:pt x="107156" y="185179"/>
                  <a:pt x="101836" y="190500"/>
                  <a:pt x="95250" y="190500"/>
                </a:cubicBezTo>
                <a:cubicBezTo>
                  <a:pt x="88664" y="190500"/>
                  <a:pt x="83344" y="185179"/>
                  <a:pt x="83344" y="178594"/>
                </a:cubicBezTo>
                <a:lnTo>
                  <a:pt x="83344" y="119063"/>
                </a:lnTo>
                <a:cubicBezTo>
                  <a:pt x="37319" y="119063"/>
                  <a:pt x="0" y="81744"/>
                  <a:pt x="0" y="3571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1" name="Text 39"/>
          <p:cNvSpPr/>
          <p:nvPr/>
        </p:nvSpPr>
        <p:spPr>
          <a:xfrm>
            <a:off x="6902450" y="4511678"/>
            <a:ext cx="704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智慧农业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34125" y="4991103"/>
            <a:ext cx="5311775" cy="1558925"/>
          </a:xfrm>
          <a:custGeom>
            <a:avLst/>
            <a:gdLst/>
            <a:ahLst/>
            <a:cxnLst/>
            <a:rect l="l" t="t" r="r" b="b"/>
            <a:pathLst>
              <a:path w="5311775" h="1558925">
                <a:moveTo>
                  <a:pt x="76200" y="0"/>
                </a:moveTo>
                <a:lnTo>
                  <a:pt x="5235575" y="0"/>
                </a:lnTo>
                <a:cubicBezTo>
                  <a:pt x="5277659" y="0"/>
                  <a:pt x="5311775" y="34116"/>
                  <a:pt x="5311775" y="76200"/>
                </a:cubicBezTo>
                <a:lnTo>
                  <a:pt x="5311775" y="1482725"/>
                </a:lnTo>
                <a:cubicBezTo>
                  <a:pt x="5311775" y="1524809"/>
                  <a:pt x="5277659" y="1558925"/>
                  <a:pt x="5235575" y="1558925"/>
                </a:cubicBezTo>
                <a:lnTo>
                  <a:pt x="76200" y="1558925"/>
                </a:lnTo>
                <a:cubicBezTo>
                  <a:pt x="34116" y="1558925"/>
                  <a:pt x="0" y="1524809"/>
                  <a:pt x="0" y="1482725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6451600" y="5108577"/>
            <a:ext cx="515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精准农业管理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454775" y="5416552"/>
            <a:ext cx="1635125" cy="501650"/>
          </a:xfrm>
          <a:custGeom>
            <a:avLst/>
            <a:gdLst/>
            <a:ahLst/>
            <a:cxnLst/>
            <a:rect l="l" t="t" r="r" b="b"/>
            <a:pathLst>
              <a:path w="1635125" h="501650">
                <a:moveTo>
                  <a:pt x="38100" y="0"/>
                </a:moveTo>
                <a:lnTo>
                  <a:pt x="1597025" y="0"/>
                </a:lnTo>
                <a:cubicBezTo>
                  <a:pt x="1618053" y="0"/>
                  <a:pt x="1635125" y="17072"/>
                  <a:pt x="1635125" y="38100"/>
                </a:cubicBezTo>
                <a:lnTo>
                  <a:pt x="1635125" y="463550"/>
                </a:lnTo>
                <a:cubicBezTo>
                  <a:pt x="1635125" y="484578"/>
                  <a:pt x="1618053" y="501650"/>
                  <a:pt x="1597025" y="501650"/>
                </a:cubicBezTo>
                <a:lnTo>
                  <a:pt x="38100" y="501650"/>
                </a:lnTo>
                <a:cubicBezTo>
                  <a:pt x="17072" y="501650"/>
                  <a:pt x="0" y="484578"/>
                  <a:pt x="0" y="463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6453188" y="5457825"/>
            <a:ext cx="1638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+20%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67475" y="5724525"/>
            <a:ext cx="1609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产量提升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173443" y="5416552"/>
            <a:ext cx="1635125" cy="501650"/>
          </a:xfrm>
          <a:custGeom>
            <a:avLst/>
            <a:gdLst/>
            <a:ahLst/>
            <a:cxnLst/>
            <a:rect l="l" t="t" r="r" b="b"/>
            <a:pathLst>
              <a:path w="1635125" h="501650">
                <a:moveTo>
                  <a:pt x="38100" y="0"/>
                </a:moveTo>
                <a:lnTo>
                  <a:pt x="1597025" y="0"/>
                </a:lnTo>
                <a:cubicBezTo>
                  <a:pt x="1618053" y="0"/>
                  <a:pt x="1635125" y="17072"/>
                  <a:pt x="1635125" y="38100"/>
                </a:cubicBezTo>
                <a:lnTo>
                  <a:pt x="1635125" y="463550"/>
                </a:lnTo>
                <a:cubicBezTo>
                  <a:pt x="1635125" y="484578"/>
                  <a:pt x="1618053" y="501650"/>
                  <a:pt x="1597025" y="501650"/>
                </a:cubicBezTo>
                <a:lnTo>
                  <a:pt x="38100" y="501650"/>
                </a:lnTo>
                <a:cubicBezTo>
                  <a:pt x="17072" y="501650"/>
                  <a:pt x="0" y="484578"/>
                  <a:pt x="0" y="463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FFFF">
              <a:alpha val="10196"/>
            </a:srgbClr>
          </a:solidFill>
          <a:ln w="8467">
            <a:solidFill>
              <a:srgbClr val="01FFFF">
                <a:alpha val="30196"/>
              </a:srgbClr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8171855" y="5457825"/>
            <a:ext cx="1638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8A2BE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-40%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186142" y="5724525"/>
            <a:ext cx="1609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灌溉用水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892209" y="5416552"/>
            <a:ext cx="1635125" cy="501650"/>
          </a:xfrm>
          <a:custGeom>
            <a:avLst/>
            <a:gdLst/>
            <a:ahLst/>
            <a:cxnLst/>
            <a:rect l="l" t="t" r="r" b="b"/>
            <a:pathLst>
              <a:path w="1635125" h="501650">
                <a:moveTo>
                  <a:pt x="38100" y="0"/>
                </a:moveTo>
                <a:lnTo>
                  <a:pt x="1597025" y="0"/>
                </a:lnTo>
                <a:cubicBezTo>
                  <a:pt x="1618053" y="0"/>
                  <a:pt x="1635125" y="17072"/>
                  <a:pt x="1635125" y="38100"/>
                </a:cubicBezTo>
                <a:lnTo>
                  <a:pt x="1635125" y="463550"/>
                </a:lnTo>
                <a:cubicBezTo>
                  <a:pt x="1635125" y="484578"/>
                  <a:pt x="1618053" y="501650"/>
                  <a:pt x="1597025" y="501650"/>
                </a:cubicBezTo>
                <a:lnTo>
                  <a:pt x="38100" y="501650"/>
                </a:lnTo>
                <a:cubicBezTo>
                  <a:pt x="17072" y="501650"/>
                  <a:pt x="0" y="484578"/>
                  <a:pt x="0" y="463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2BE2">
              <a:alpha val="10196"/>
            </a:srgbClr>
          </a:solidFill>
          <a:ln w="8467">
            <a:solidFill>
              <a:srgbClr val="8A2BE2">
                <a:alpha val="30196"/>
              </a:srgbClr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9890622" y="5457825"/>
            <a:ext cx="1638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00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+30%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9904909" y="5724525"/>
            <a:ext cx="1609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效率提升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451600" y="5997578"/>
            <a:ext cx="51435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广州从化区通过AI对农田环境监测和数据分析，动态调整灌溉和施肥，实行精准农业管理，产量提高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约20%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3.ftcdn.net/f5bbf6dd6788ddbf052d0e14766f642eef1e12ed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D">
                  <a:alpha val="80000"/>
                </a:srgbClr>
              </a:gs>
              <a:gs pos="50000">
                <a:srgbClr val="8A2BE2">
                  <a:alpha val="40000"/>
                </a:srgbClr>
              </a:gs>
              <a:gs pos="100000">
                <a:srgbClr val="1A1A1D">
                  <a:alpha val="9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 rot="720000">
            <a:off x="314984" y="842032"/>
            <a:ext cx="876300" cy="876300"/>
          </a:xfrm>
          <a:custGeom>
            <a:avLst/>
            <a:gdLst/>
            <a:ahLst/>
            <a:cxnLst/>
            <a:rect l="l" t="t" r="r" b="b"/>
            <a:pathLst>
              <a:path w="876300" h="876300">
                <a:moveTo>
                  <a:pt x="114296" y="0"/>
                </a:moveTo>
                <a:lnTo>
                  <a:pt x="762004" y="0"/>
                </a:lnTo>
                <a:cubicBezTo>
                  <a:pt x="825128" y="0"/>
                  <a:pt x="876300" y="51172"/>
                  <a:pt x="876300" y="114296"/>
                </a:cubicBezTo>
                <a:lnTo>
                  <a:pt x="876300" y="762004"/>
                </a:lnTo>
                <a:cubicBezTo>
                  <a:pt x="876300" y="825128"/>
                  <a:pt x="825128" y="876300"/>
                  <a:pt x="762004" y="876300"/>
                </a:cubicBezTo>
                <a:lnTo>
                  <a:pt x="114296" y="876300"/>
                </a:lnTo>
                <a:cubicBezTo>
                  <a:pt x="51172" y="876300"/>
                  <a:pt x="0" y="825128"/>
                  <a:pt x="0" y="762004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00FFF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57412" y="1136638"/>
            <a:ext cx="7905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524000" y="1327152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38100" y="0"/>
                </a:moveTo>
                <a:lnTo>
                  <a:pt x="1181100" y="0"/>
                </a:lnTo>
                <a:cubicBezTo>
                  <a:pt x="1202128" y="0"/>
                  <a:pt x="1219200" y="17072"/>
                  <a:pt x="1219200" y="38100"/>
                </a:cubicBezTo>
                <a:lnTo>
                  <a:pt x="1219200" y="38100"/>
                </a:lnTo>
                <a:cubicBezTo>
                  <a:pt x="1219200" y="59128"/>
                  <a:pt x="1202128" y="76200"/>
                  <a:pt x="1181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8A2BE2"/>
              </a:gs>
              <a:gs pos="100000">
                <a:srgbClr val="00FFFF"/>
              </a:gs>
            </a:gsLst>
            <a:lin ang="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381000" y="2127252"/>
            <a:ext cx="118872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大模型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技术对决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641852"/>
            <a:ext cx="6543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00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GPT、Claude、Gemini三大阵营技术博弈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4175" y="5445127"/>
            <a:ext cx="1549400" cy="501650"/>
          </a:xfrm>
          <a:custGeom>
            <a:avLst/>
            <a:gdLst/>
            <a:ahLst/>
            <a:cxnLst/>
            <a:rect l="l" t="t" r="r" b="b"/>
            <a:pathLst>
              <a:path w="1549400" h="501650">
                <a:moveTo>
                  <a:pt x="76201" y="0"/>
                </a:moveTo>
                <a:lnTo>
                  <a:pt x="1473199" y="0"/>
                </a:lnTo>
                <a:cubicBezTo>
                  <a:pt x="1515256" y="0"/>
                  <a:pt x="1549400" y="34144"/>
                  <a:pt x="1549400" y="76201"/>
                </a:cubicBezTo>
                <a:lnTo>
                  <a:pt x="1549400" y="425449"/>
                </a:lnTo>
                <a:cubicBezTo>
                  <a:pt x="1549400" y="467506"/>
                  <a:pt x="1515256" y="501650"/>
                  <a:pt x="1473199" y="501650"/>
                </a:cubicBezTo>
                <a:lnTo>
                  <a:pt x="76201" y="501650"/>
                </a:lnTo>
                <a:cubicBezTo>
                  <a:pt x="34144" y="501650"/>
                  <a:pt x="0" y="467506"/>
                  <a:pt x="0" y="4254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8A2BE2">
              <a:alpha val="20000"/>
            </a:srgbClr>
          </a:solidFill>
          <a:ln w="8467">
            <a:solidFill>
              <a:srgbClr val="8A2BE2">
                <a:alpha val="50196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44525" y="55816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64428" y="0"/>
                </a:moveTo>
                <a:lnTo>
                  <a:pt x="164440" y="0"/>
                </a:lnTo>
                <a:cubicBezTo>
                  <a:pt x="176272" y="0"/>
                  <a:pt x="185916" y="9733"/>
                  <a:pt x="185470" y="21521"/>
                </a:cubicBezTo>
                <a:cubicBezTo>
                  <a:pt x="185380" y="23887"/>
                  <a:pt x="185291" y="26253"/>
                  <a:pt x="185157" y="28575"/>
                </a:cubicBezTo>
                <a:lnTo>
                  <a:pt x="207303" y="28575"/>
                </a:lnTo>
                <a:cubicBezTo>
                  <a:pt x="218956" y="28575"/>
                  <a:pt x="229225" y="38219"/>
                  <a:pt x="228332" y="50810"/>
                </a:cubicBezTo>
                <a:cubicBezTo>
                  <a:pt x="224983" y="97110"/>
                  <a:pt x="201320" y="122560"/>
                  <a:pt x="175647" y="135865"/>
                </a:cubicBezTo>
                <a:cubicBezTo>
                  <a:pt x="168593" y="139526"/>
                  <a:pt x="161404" y="142250"/>
                  <a:pt x="154573" y="144259"/>
                </a:cubicBezTo>
                <a:cubicBezTo>
                  <a:pt x="145554" y="157029"/>
                  <a:pt x="136178" y="163770"/>
                  <a:pt x="128721" y="167387"/>
                </a:cubicBezTo>
                <a:lnTo>
                  <a:pt x="128721" y="200025"/>
                </a:lnTo>
                <a:lnTo>
                  <a:pt x="157296" y="200025"/>
                </a:lnTo>
                <a:cubicBezTo>
                  <a:pt x="165199" y="200025"/>
                  <a:pt x="171584" y="206410"/>
                  <a:pt x="171584" y="214313"/>
                </a:cubicBezTo>
                <a:cubicBezTo>
                  <a:pt x="171584" y="222215"/>
                  <a:pt x="165199" y="228600"/>
                  <a:pt x="157296" y="228600"/>
                </a:cubicBezTo>
                <a:lnTo>
                  <a:pt x="71571" y="228600"/>
                </a:lnTo>
                <a:cubicBezTo>
                  <a:pt x="63669" y="228600"/>
                  <a:pt x="57284" y="222215"/>
                  <a:pt x="57284" y="214313"/>
                </a:cubicBezTo>
                <a:cubicBezTo>
                  <a:pt x="57284" y="206410"/>
                  <a:pt x="63669" y="200025"/>
                  <a:pt x="71571" y="200025"/>
                </a:cubicBezTo>
                <a:lnTo>
                  <a:pt x="100146" y="200025"/>
                </a:lnTo>
                <a:lnTo>
                  <a:pt x="100146" y="167387"/>
                </a:lnTo>
                <a:cubicBezTo>
                  <a:pt x="93003" y="163949"/>
                  <a:pt x="84118" y="157564"/>
                  <a:pt x="75456" y="145822"/>
                </a:cubicBezTo>
                <a:cubicBezTo>
                  <a:pt x="67241" y="143679"/>
                  <a:pt x="58311" y="140419"/>
                  <a:pt x="49604" y="135508"/>
                </a:cubicBezTo>
                <a:cubicBezTo>
                  <a:pt x="25450" y="121980"/>
                  <a:pt x="3661" y="96485"/>
                  <a:pt x="536" y="50721"/>
                </a:cubicBezTo>
                <a:cubicBezTo>
                  <a:pt x="-313" y="38174"/>
                  <a:pt x="9912" y="28530"/>
                  <a:pt x="21565" y="28530"/>
                </a:cubicBezTo>
                <a:lnTo>
                  <a:pt x="43711" y="28530"/>
                </a:lnTo>
                <a:cubicBezTo>
                  <a:pt x="43577" y="26209"/>
                  <a:pt x="43488" y="23887"/>
                  <a:pt x="43398" y="21476"/>
                </a:cubicBezTo>
                <a:cubicBezTo>
                  <a:pt x="42952" y="9644"/>
                  <a:pt x="52596" y="-45"/>
                  <a:pt x="64428" y="-45"/>
                </a:cubicBezTo>
                <a:close/>
                <a:moveTo>
                  <a:pt x="45318" y="50006"/>
                </a:moveTo>
                <a:lnTo>
                  <a:pt x="21922" y="50006"/>
                </a:lnTo>
                <a:cubicBezTo>
                  <a:pt x="24691" y="87823"/>
                  <a:pt x="42059" y="106754"/>
                  <a:pt x="59963" y="116800"/>
                </a:cubicBezTo>
                <a:cubicBezTo>
                  <a:pt x="53533" y="100146"/>
                  <a:pt x="48220" y="78403"/>
                  <a:pt x="45318" y="50006"/>
                </a:cubicBezTo>
                <a:close/>
                <a:moveTo>
                  <a:pt x="169664" y="114657"/>
                </a:moveTo>
                <a:cubicBezTo>
                  <a:pt x="187747" y="104031"/>
                  <a:pt x="204088" y="85145"/>
                  <a:pt x="206856" y="50006"/>
                </a:cubicBezTo>
                <a:lnTo>
                  <a:pt x="183505" y="50006"/>
                </a:lnTo>
                <a:cubicBezTo>
                  <a:pt x="180737" y="77197"/>
                  <a:pt x="175736" y="98316"/>
                  <a:pt x="169664" y="114657"/>
                </a:cubicBez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1" name="Text 8"/>
          <p:cNvSpPr/>
          <p:nvPr/>
        </p:nvSpPr>
        <p:spPr>
          <a:xfrm>
            <a:off x="1016000" y="5562600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性能对比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244725" y="5445127"/>
            <a:ext cx="1549400" cy="501650"/>
          </a:xfrm>
          <a:custGeom>
            <a:avLst/>
            <a:gdLst/>
            <a:ahLst/>
            <a:cxnLst/>
            <a:rect l="l" t="t" r="r" b="b"/>
            <a:pathLst>
              <a:path w="1549400" h="501650">
                <a:moveTo>
                  <a:pt x="76201" y="0"/>
                </a:moveTo>
                <a:lnTo>
                  <a:pt x="1473199" y="0"/>
                </a:lnTo>
                <a:cubicBezTo>
                  <a:pt x="1515256" y="0"/>
                  <a:pt x="1549400" y="34144"/>
                  <a:pt x="1549400" y="76201"/>
                </a:cubicBezTo>
                <a:lnTo>
                  <a:pt x="1549400" y="425449"/>
                </a:lnTo>
                <a:cubicBezTo>
                  <a:pt x="1549400" y="467506"/>
                  <a:pt x="1515256" y="501650"/>
                  <a:pt x="1473199" y="501650"/>
                </a:cubicBezTo>
                <a:lnTo>
                  <a:pt x="76201" y="501650"/>
                </a:lnTo>
                <a:cubicBezTo>
                  <a:pt x="34144" y="501650"/>
                  <a:pt x="0" y="467506"/>
                  <a:pt x="0" y="4254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1FFFF">
              <a:alpha val="20000"/>
            </a:srgbClr>
          </a:solidFill>
          <a:ln w="8467">
            <a:solidFill>
              <a:srgbClr val="01FFFF">
                <a:alpha val="50196"/>
              </a:srgbClr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2519363" y="55816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35719" y="46434"/>
                </a:moveTo>
                <a:cubicBezTo>
                  <a:pt x="41633" y="46434"/>
                  <a:pt x="46434" y="41633"/>
                  <a:pt x="46434" y="35719"/>
                </a:cubicBezTo>
                <a:cubicBezTo>
                  <a:pt x="46434" y="29805"/>
                  <a:pt x="41633" y="25003"/>
                  <a:pt x="35719" y="25003"/>
                </a:cubicBezTo>
                <a:cubicBezTo>
                  <a:pt x="29805" y="25003"/>
                  <a:pt x="25003" y="29805"/>
                  <a:pt x="25003" y="35719"/>
                </a:cubicBezTo>
                <a:cubicBezTo>
                  <a:pt x="25003" y="41633"/>
                  <a:pt x="29805" y="46434"/>
                  <a:pt x="35719" y="46434"/>
                </a:cubicBezTo>
                <a:close/>
                <a:moveTo>
                  <a:pt x="71438" y="35719"/>
                </a:moveTo>
                <a:cubicBezTo>
                  <a:pt x="71438" y="50363"/>
                  <a:pt x="62642" y="62954"/>
                  <a:pt x="50006" y="68446"/>
                </a:cubicBezTo>
                <a:lnTo>
                  <a:pt x="50006" y="100013"/>
                </a:lnTo>
                <a:lnTo>
                  <a:pt x="128588" y="100013"/>
                </a:lnTo>
                <a:cubicBezTo>
                  <a:pt x="140419" y="100013"/>
                  <a:pt x="150019" y="90413"/>
                  <a:pt x="150019" y="78581"/>
                </a:cubicBezTo>
                <a:lnTo>
                  <a:pt x="150019" y="68446"/>
                </a:lnTo>
                <a:cubicBezTo>
                  <a:pt x="137383" y="62954"/>
                  <a:pt x="128588" y="50363"/>
                  <a:pt x="128588" y="35719"/>
                </a:cubicBezTo>
                <a:cubicBezTo>
                  <a:pt x="128588" y="15984"/>
                  <a:pt x="144572" y="0"/>
                  <a:pt x="164306" y="0"/>
                </a:cubicBezTo>
                <a:cubicBezTo>
                  <a:pt x="184041" y="0"/>
                  <a:pt x="200025" y="15984"/>
                  <a:pt x="200025" y="35719"/>
                </a:cubicBezTo>
                <a:cubicBezTo>
                  <a:pt x="200025" y="50363"/>
                  <a:pt x="191229" y="62954"/>
                  <a:pt x="178594" y="68446"/>
                </a:cubicBezTo>
                <a:lnTo>
                  <a:pt x="178594" y="78581"/>
                </a:lnTo>
                <a:cubicBezTo>
                  <a:pt x="178594" y="106219"/>
                  <a:pt x="156225" y="128588"/>
                  <a:pt x="128588" y="128588"/>
                </a:cubicBezTo>
                <a:lnTo>
                  <a:pt x="50006" y="128588"/>
                </a:lnTo>
                <a:lnTo>
                  <a:pt x="50006" y="160154"/>
                </a:lnTo>
                <a:cubicBezTo>
                  <a:pt x="62642" y="165646"/>
                  <a:pt x="71438" y="178237"/>
                  <a:pt x="71438" y="192881"/>
                </a:cubicBezTo>
                <a:cubicBezTo>
                  <a:pt x="71438" y="212616"/>
                  <a:pt x="55453" y="228600"/>
                  <a:pt x="35719" y="228600"/>
                </a:cubicBezTo>
                <a:cubicBezTo>
                  <a:pt x="15984" y="228600"/>
                  <a:pt x="0" y="212616"/>
                  <a:pt x="0" y="192881"/>
                </a:cubicBezTo>
                <a:cubicBezTo>
                  <a:pt x="0" y="178237"/>
                  <a:pt x="8796" y="165646"/>
                  <a:pt x="21431" y="160154"/>
                </a:cubicBezTo>
                <a:lnTo>
                  <a:pt x="21431" y="68491"/>
                </a:lnTo>
                <a:cubicBezTo>
                  <a:pt x="8796" y="62954"/>
                  <a:pt x="0" y="50363"/>
                  <a:pt x="0" y="35719"/>
                </a:cubicBezTo>
                <a:cubicBezTo>
                  <a:pt x="0" y="15984"/>
                  <a:pt x="15984" y="0"/>
                  <a:pt x="35719" y="0"/>
                </a:cubicBezTo>
                <a:cubicBezTo>
                  <a:pt x="55453" y="0"/>
                  <a:pt x="71438" y="15984"/>
                  <a:pt x="71438" y="35719"/>
                </a:cubicBezTo>
                <a:close/>
                <a:moveTo>
                  <a:pt x="175022" y="35719"/>
                </a:moveTo>
                <a:cubicBezTo>
                  <a:pt x="175022" y="29805"/>
                  <a:pt x="170220" y="25003"/>
                  <a:pt x="164306" y="25003"/>
                </a:cubicBezTo>
                <a:cubicBezTo>
                  <a:pt x="158392" y="25003"/>
                  <a:pt x="153591" y="29805"/>
                  <a:pt x="153591" y="35719"/>
                </a:cubicBezTo>
                <a:cubicBezTo>
                  <a:pt x="153591" y="41633"/>
                  <a:pt x="158392" y="46434"/>
                  <a:pt x="164306" y="46434"/>
                </a:cubicBezTo>
                <a:cubicBezTo>
                  <a:pt x="170220" y="46434"/>
                  <a:pt x="175022" y="41633"/>
                  <a:pt x="175022" y="35719"/>
                </a:cubicBezTo>
                <a:close/>
                <a:moveTo>
                  <a:pt x="35719" y="203597"/>
                </a:moveTo>
                <a:cubicBezTo>
                  <a:pt x="41633" y="203597"/>
                  <a:pt x="46434" y="198795"/>
                  <a:pt x="46434" y="192881"/>
                </a:cubicBezTo>
                <a:cubicBezTo>
                  <a:pt x="46434" y="186967"/>
                  <a:pt x="41633" y="182166"/>
                  <a:pt x="35719" y="182166"/>
                </a:cubicBezTo>
                <a:cubicBezTo>
                  <a:pt x="29805" y="182166"/>
                  <a:pt x="25003" y="186967"/>
                  <a:pt x="25003" y="192881"/>
                </a:cubicBezTo>
                <a:cubicBezTo>
                  <a:pt x="25003" y="198795"/>
                  <a:pt x="29805" y="203597"/>
                  <a:pt x="35719" y="203597"/>
                </a:cubicBezTo>
                <a:close/>
              </a:path>
            </a:pathLst>
          </a:custGeom>
          <a:solidFill>
            <a:srgbClr val="8A2BE2"/>
          </a:solidFill>
          <a:ln/>
        </p:spPr>
      </p:sp>
      <p:sp>
        <p:nvSpPr>
          <p:cNvPr id="14" name="Text 11"/>
          <p:cNvSpPr/>
          <p:nvPr/>
        </p:nvSpPr>
        <p:spPr>
          <a:xfrm>
            <a:off x="2876550" y="5562600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应用指南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105275" y="5445127"/>
            <a:ext cx="1549400" cy="501650"/>
          </a:xfrm>
          <a:custGeom>
            <a:avLst/>
            <a:gdLst/>
            <a:ahLst/>
            <a:cxnLst/>
            <a:rect l="l" t="t" r="r" b="b"/>
            <a:pathLst>
              <a:path w="1549400" h="501650">
                <a:moveTo>
                  <a:pt x="76201" y="0"/>
                </a:moveTo>
                <a:lnTo>
                  <a:pt x="1473199" y="0"/>
                </a:lnTo>
                <a:cubicBezTo>
                  <a:pt x="1515256" y="0"/>
                  <a:pt x="1549400" y="34144"/>
                  <a:pt x="1549400" y="76201"/>
                </a:cubicBezTo>
                <a:lnTo>
                  <a:pt x="1549400" y="425449"/>
                </a:lnTo>
                <a:cubicBezTo>
                  <a:pt x="1549400" y="467506"/>
                  <a:pt x="1515256" y="501650"/>
                  <a:pt x="1473199" y="501650"/>
                </a:cubicBezTo>
                <a:lnTo>
                  <a:pt x="76201" y="501650"/>
                </a:lnTo>
                <a:cubicBezTo>
                  <a:pt x="34144" y="501650"/>
                  <a:pt x="0" y="467506"/>
                  <a:pt x="0" y="4254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8A2BE2">
              <a:alpha val="20000"/>
            </a:srgbClr>
          </a:solidFill>
          <a:ln w="8467">
            <a:solidFill>
              <a:srgbClr val="8A2BE2">
                <a:alpha val="50196"/>
              </a:srgbClr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4337050" y="558165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00FFFF"/>
          </a:solidFill>
          <a:ln/>
        </p:spPr>
      </p:sp>
      <p:sp>
        <p:nvSpPr>
          <p:cNvPr id="17" name="Text 14"/>
          <p:cNvSpPr/>
          <p:nvPr/>
        </p:nvSpPr>
        <p:spPr>
          <a:xfrm>
            <a:off x="4737100" y="5562600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选择策略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生成式人工智能：数字觉醒的力量</dc:title>
  <dc:subject>生成式人工智能：数字觉醒的力量</dc:subject>
  <dc:creator>Kimi</dc:creator>
  <cp:lastModifiedBy>Kimi</cp:lastModifiedBy>
  <cp:revision>1</cp:revision>
  <dcterms:created xsi:type="dcterms:W3CDTF">2026-01-07T08:07:23Z</dcterms:created>
  <dcterms:modified xsi:type="dcterms:W3CDTF">2026-01-07T08:07:23Z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生成式人工智能：数字觉醒的力量","ContentProducer":"001191110108MACG2KBH8F10000","ProduceID":"19b96d68-d372-8631-8000-0000f9261274","ReservedCode1":"","ContentPropagator":"001191110108MACG2KBH8F20000","PropagateID":"19b96d68-d372-8631-8000-0000f9261274","ReservedCode2":""}</vt:lpwstr>
  </property>
</Properties>
</file>